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851" r:id="rId1"/>
  </p:sldMasterIdLst>
  <p:notesMasterIdLst>
    <p:notesMasterId r:id="rId46"/>
  </p:notesMasterIdLst>
  <p:handoutMasterIdLst>
    <p:handoutMasterId r:id="rId47"/>
  </p:handoutMasterIdLst>
  <p:sldIdLst>
    <p:sldId id="838840454" r:id="rId2"/>
    <p:sldId id="838840441" r:id="rId3"/>
    <p:sldId id="838840461" r:id="rId4"/>
    <p:sldId id="838840460" r:id="rId5"/>
    <p:sldId id="838840484" r:id="rId6"/>
    <p:sldId id="256" r:id="rId7"/>
    <p:sldId id="838840487" r:id="rId8"/>
    <p:sldId id="838840489" r:id="rId9"/>
    <p:sldId id="838840479" r:id="rId10"/>
    <p:sldId id="838840480" r:id="rId11"/>
    <p:sldId id="838840481" r:id="rId12"/>
    <p:sldId id="838840468" r:id="rId13"/>
    <p:sldId id="838840469" r:id="rId14"/>
    <p:sldId id="265" r:id="rId15"/>
    <p:sldId id="838840466" r:id="rId16"/>
    <p:sldId id="838840467" r:id="rId17"/>
    <p:sldId id="838840463" r:id="rId18"/>
    <p:sldId id="260" r:id="rId19"/>
    <p:sldId id="261" r:id="rId20"/>
    <p:sldId id="838840462" r:id="rId21"/>
    <p:sldId id="838840470" r:id="rId22"/>
    <p:sldId id="838840452" r:id="rId23"/>
    <p:sldId id="838840445" r:id="rId24"/>
    <p:sldId id="838840446" r:id="rId25"/>
    <p:sldId id="838840485" r:id="rId26"/>
    <p:sldId id="838840486" r:id="rId27"/>
    <p:sldId id="1750" r:id="rId28"/>
    <p:sldId id="1751" r:id="rId29"/>
    <p:sldId id="838840483" r:id="rId30"/>
    <p:sldId id="838840447" r:id="rId31"/>
    <p:sldId id="838840448" r:id="rId32"/>
    <p:sldId id="838840449" r:id="rId33"/>
    <p:sldId id="838840450" r:id="rId34"/>
    <p:sldId id="279" r:id="rId35"/>
    <p:sldId id="280" r:id="rId36"/>
    <p:sldId id="259" r:id="rId37"/>
    <p:sldId id="263" r:id="rId38"/>
    <p:sldId id="290" r:id="rId39"/>
    <p:sldId id="258" r:id="rId40"/>
    <p:sldId id="838840477" r:id="rId41"/>
    <p:sldId id="838840475" r:id="rId42"/>
    <p:sldId id="838840451" r:id="rId43"/>
    <p:sldId id="838840488" r:id="rId44"/>
    <p:sldId id="838840473" r:id="rId45"/>
  </p:sldIdLst>
  <p:sldSz cx="12192000" cy="6858000"/>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CE8604"/>
    <a:srgbClr val="FF9933"/>
    <a:srgbClr val="FF6600"/>
    <a:srgbClr val="FF0000"/>
    <a:srgbClr val="996600"/>
    <a:srgbClr val="990099"/>
    <a:srgbClr val="E3BFCB"/>
    <a:srgbClr val="F9F7F1"/>
    <a:srgbClr val="FEF2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9525" cap="flat">
              <a:solidFill>
                <a:srgbClr val="EC792B"/>
              </a:solidFill>
              <a:prstDash val="solid"/>
              <a:bevel/>
            </a:ln>
          </a:left>
          <a:right>
            <a:ln w="9525" cap="flat">
              <a:solidFill>
                <a:srgbClr val="EC792B"/>
              </a:solidFill>
              <a:prstDash val="solid"/>
              <a:bevel/>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ED7D31"/>
              </a:solidFill>
              <a:prstDash val="solid"/>
              <a:bevel/>
            </a:ln>
          </a:top>
          <a:bottom>
            <a:ln w="9525" cap="flat">
              <a:solidFill>
                <a:srgbClr val="EC792B"/>
              </a:solidFill>
              <a:prstDash val="solid"/>
              <a:bevel/>
            </a:ln>
          </a:bottom>
          <a:insideH>
            <a:ln w="12700" cap="flat">
              <a:noFill/>
              <a:miter lim="400000"/>
            </a:ln>
          </a:insideH>
          <a:insideV>
            <a:ln w="12700" cap="flat">
              <a:noFill/>
              <a:miter lim="400000"/>
            </a:ln>
          </a:insideV>
        </a:tcBdr>
        <a:fill>
          <a:no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9525" cap="flat">
              <a:solidFill>
                <a:srgbClr val="EC792B"/>
              </a:solidFill>
              <a:prstDash val="solid"/>
              <a:bevel/>
            </a:ln>
          </a:top>
          <a:bottom>
            <a:ln w="9525" cap="flat">
              <a:solidFill>
                <a:srgbClr val="EC792B"/>
              </a:solidFill>
              <a:prstDash val="solid"/>
              <a:bevel/>
            </a:ln>
          </a:bottom>
          <a:insideH>
            <a:ln w="12700" cap="flat">
              <a:noFill/>
              <a:miter lim="400000"/>
            </a:ln>
          </a:insideH>
          <a:insideV>
            <a:ln w="12700" cap="flat">
              <a:noFill/>
              <a:miter lim="400000"/>
            </a:ln>
          </a:insideV>
        </a:tcBdr>
        <a:fill>
          <a:solidFill>
            <a:srgbClr val="ED7D31"/>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000000"/>
              </a:solidFill>
              <a:prstDash val="solid"/>
              <a:bevel/>
            </a:ln>
          </a:top>
          <a:bottom>
            <a:ln w="12700" cap="flat">
              <a:solidFill>
                <a:srgbClr val="000000"/>
              </a:solidFill>
              <a:prstDash val="solid"/>
              <a:bevel/>
            </a:ln>
          </a:bottom>
          <a:insideH>
            <a:ln w="12700" cap="flat">
              <a:noFill/>
              <a:miter lim="400000"/>
            </a:ln>
          </a:insideH>
          <a:insideV>
            <a:ln w="12700" cap="flat">
              <a:noFill/>
              <a:miter lim="400000"/>
            </a:ln>
          </a:insideV>
        </a:tcBdr>
        <a:fill>
          <a:noFill/>
        </a:fill>
      </a:tcStyle>
    </a:lastRow>
    <a:firstRow>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solidFill>
                <a:srgbClr val="000000"/>
              </a:solidFill>
              <a:prstDash val="solid"/>
              <a:bevel/>
            </a:ln>
          </a:top>
          <a:bottom>
            <a:ln w="12700" cap="flat">
              <a:solidFill>
                <a:srgbClr val="000000"/>
              </a:solidFill>
              <a:prstDash val="solid"/>
              <a:bevel/>
            </a:ln>
          </a:bottom>
          <a:insideH>
            <a:ln w="12700" cap="flat">
              <a:noFill/>
              <a:miter lim="400000"/>
            </a:ln>
          </a:insideH>
          <a:insideV>
            <a:ln w="12700" cap="flat">
              <a:noFill/>
              <a:miter lim="400000"/>
            </a:ln>
          </a:insideV>
        </a:tcBdr>
        <a:fill>
          <a:no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8"/>
    <p:restoredTop sz="96374" autoAdjust="0"/>
  </p:normalViewPr>
  <p:slideViewPr>
    <p:cSldViewPr snapToGrid="0">
      <p:cViewPr varScale="1">
        <p:scale>
          <a:sx n="111" d="100"/>
          <a:sy n="111" d="100"/>
        </p:scale>
        <p:origin x="4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3" tIns="46477" rIns="92953" bIns="46477"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5797"/>
          </a:xfrm>
          <a:prstGeom prst="rect">
            <a:avLst/>
          </a:prstGeom>
        </p:spPr>
        <p:txBody>
          <a:bodyPr vert="horz" lIns="92953" tIns="46477" rIns="92953" bIns="46477" rtlCol="0"/>
          <a:lstStyle>
            <a:lvl1pPr algn="r">
              <a:defRPr sz="1200"/>
            </a:lvl1pPr>
          </a:lstStyle>
          <a:p>
            <a:fld id="{AE358594-B519-4AEE-A727-40CCB343D97D}" type="datetimeFigureOut">
              <a:rPr lang="en-US" smtClean="0"/>
              <a:t>9/19/2024</a:t>
            </a:fld>
            <a:endParaRPr lang="en-US"/>
          </a:p>
        </p:txBody>
      </p:sp>
      <p:sp>
        <p:nvSpPr>
          <p:cNvPr id="4" name="Footer Placeholder 3"/>
          <p:cNvSpPr>
            <a:spLocks noGrp="1"/>
          </p:cNvSpPr>
          <p:nvPr>
            <p:ph type="ftr" sz="quarter" idx="2"/>
          </p:nvPr>
        </p:nvSpPr>
        <p:spPr>
          <a:xfrm>
            <a:off x="0" y="8817905"/>
            <a:ext cx="3026833" cy="465796"/>
          </a:xfrm>
          <a:prstGeom prst="rect">
            <a:avLst/>
          </a:prstGeom>
        </p:spPr>
        <p:txBody>
          <a:bodyPr vert="horz" lIns="92953" tIns="46477" rIns="92953" bIns="46477"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5"/>
            <a:ext cx="3026833" cy="465796"/>
          </a:xfrm>
          <a:prstGeom prst="rect">
            <a:avLst/>
          </a:prstGeom>
        </p:spPr>
        <p:txBody>
          <a:bodyPr vert="horz" lIns="92953" tIns="46477" rIns="92953" bIns="46477" rtlCol="0" anchor="b"/>
          <a:lstStyle>
            <a:lvl1pPr algn="r">
              <a:defRPr sz="1200"/>
            </a:lvl1pPr>
          </a:lstStyle>
          <a:p>
            <a:fld id="{9373CC52-1992-494C-B97C-EF151AF66E4A}" type="slidenum">
              <a:rPr lang="en-US" smtClean="0"/>
              <a:t>‹#›</a:t>
            </a:fld>
            <a:endParaRPr lang="en-US"/>
          </a:p>
        </p:txBody>
      </p:sp>
    </p:spTree>
    <p:extLst>
      <p:ext uri="{BB962C8B-B14F-4D97-AF65-F5344CB8AC3E}">
        <p14:creationId xmlns:p14="http://schemas.microsoft.com/office/powerpoint/2010/main" val="21301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8" name="Shape 1058"/>
          <p:cNvSpPr>
            <a:spLocks noGrp="1" noRot="1" noChangeAspect="1"/>
          </p:cNvSpPr>
          <p:nvPr>
            <p:ph type="sldImg"/>
          </p:nvPr>
        </p:nvSpPr>
        <p:spPr>
          <a:xfrm>
            <a:off x="398463" y="695325"/>
            <a:ext cx="6188075" cy="3481388"/>
          </a:xfrm>
          <a:prstGeom prst="rect">
            <a:avLst/>
          </a:prstGeom>
        </p:spPr>
        <p:txBody>
          <a:bodyPr lIns="92953" tIns="46477" rIns="92953" bIns="46477"/>
          <a:lstStyle/>
          <a:p>
            <a:pPr lvl="0"/>
            <a:endParaRPr/>
          </a:p>
        </p:txBody>
      </p:sp>
      <p:sp>
        <p:nvSpPr>
          <p:cNvPr id="1059" name="Shape 1059"/>
          <p:cNvSpPr>
            <a:spLocks noGrp="1"/>
          </p:cNvSpPr>
          <p:nvPr>
            <p:ph type="body" sz="quarter" idx="1"/>
          </p:nvPr>
        </p:nvSpPr>
        <p:spPr>
          <a:xfrm>
            <a:off x="931334" y="4409758"/>
            <a:ext cx="5122333" cy="4177665"/>
          </a:xfrm>
          <a:prstGeom prst="rect">
            <a:avLst/>
          </a:prstGeom>
        </p:spPr>
        <p:txBody>
          <a:bodyPr lIns="92953" tIns="46477" rIns="92953" bIns="46477"/>
          <a:lstStyle/>
          <a:p>
            <a:pPr lvl="0"/>
            <a:endParaRPr/>
          </a:p>
        </p:txBody>
      </p:sp>
    </p:spTree>
    <p:extLst>
      <p:ext uri="{BB962C8B-B14F-4D97-AF65-F5344CB8AC3E}">
        <p14:creationId xmlns:p14="http://schemas.microsoft.com/office/powerpoint/2010/main" val="4274995925"/>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ff3d20de46_1_18:notes"/>
          <p:cNvSpPr>
            <a:spLocks noGrp="1" noRot="1" noChangeAspect="1"/>
          </p:cNvSpPr>
          <p:nvPr>
            <p:ph type="sldImg" idx="2"/>
          </p:nvPr>
        </p:nvSpPr>
        <p:spPr>
          <a:xfrm>
            <a:off x="373063" y="684213"/>
            <a:ext cx="6086475" cy="34242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ff3d20de46_1_18:notes"/>
          <p:cNvSpPr txBox="1">
            <a:spLocks noGrp="1"/>
          </p:cNvSpPr>
          <p:nvPr>
            <p:ph type="body" idx="1"/>
          </p:nvPr>
        </p:nvSpPr>
        <p:spPr>
          <a:xfrm>
            <a:off x="683315" y="4337466"/>
            <a:ext cx="5466522" cy="4109179"/>
          </a:xfrm>
          <a:prstGeom prst="rect">
            <a:avLst/>
          </a:prstGeom>
        </p:spPr>
        <p:txBody>
          <a:bodyPr spcFirstLastPara="1" wrap="square" lIns="91206" tIns="91206" rIns="91206" bIns="91206" anchor="t" anchorCtr="0">
            <a:noAutofit/>
          </a:bodyPr>
          <a:lstStyle/>
          <a:p>
            <a:pPr algn="l" rtl="0"/>
            <a:endParaRPr/>
          </a:p>
        </p:txBody>
      </p:sp>
    </p:spTree>
    <p:extLst>
      <p:ext uri="{BB962C8B-B14F-4D97-AF65-F5344CB8AC3E}">
        <p14:creationId xmlns:p14="http://schemas.microsoft.com/office/powerpoint/2010/main" val="2362229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49877"/>
            <a:ext cx="5902036" cy="646730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PK" dirty="0">
              <a:solidFill>
                <a:schemeClr val="tx1"/>
              </a:solidFill>
            </a:endParaRPr>
          </a:p>
        </p:txBody>
      </p:sp>
      <p:sp>
        <p:nvSpPr>
          <p:cNvPr id="2" name="Title 1"/>
          <p:cNvSpPr>
            <a:spLocks noGrp="1"/>
          </p:cNvSpPr>
          <p:nvPr>
            <p:ph type="ctrTitle"/>
          </p:nvPr>
        </p:nvSpPr>
        <p:spPr>
          <a:xfrm>
            <a:off x="664670" y="1299316"/>
            <a:ext cx="4572700" cy="2129684"/>
          </a:xfrm>
          <a:effectLst/>
        </p:spPr>
        <p:txBody>
          <a:bodyPr anchor="b">
            <a:normAutofit/>
          </a:bodyPr>
          <a:lstStyle>
            <a:lvl1pPr>
              <a:defRPr sz="44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664670" y="4135582"/>
            <a:ext cx="4572699" cy="590321"/>
          </a:xfrm>
        </p:spPr>
        <p:txBody>
          <a:bodyPr anchor="t">
            <a:noAutofit/>
          </a:bodyPr>
          <a:lstStyle>
            <a:lvl1pPr marL="0" indent="0" algn="l">
              <a:buNone/>
              <a:defRPr sz="20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223540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3156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1"/>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C451158A-A9B1-48FD-8835-58236AC8D2D9}" type="slidenum">
              <a:rPr lang="en-US" smtClean="0"/>
              <a:pPr/>
              <a:t>‹#›</a:t>
            </a:fld>
            <a:endParaRPr lang="en-US"/>
          </a:p>
        </p:txBody>
      </p:sp>
    </p:spTree>
    <p:extLst>
      <p:ext uri="{BB962C8B-B14F-4D97-AF65-F5344CB8AC3E}">
        <p14:creationId xmlns:p14="http://schemas.microsoft.com/office/powerpoint/2010/main" val="3496012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lvl1pPr>
              <a:defRPr>
                <a:solidFill>
                  <a:schemeClr val="tx1"/>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1"/>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57347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58784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69101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6F1707-F789-4650-801A-8005E7ECB08D}"/>
              </a:ext>
            </a:extLst>
          </p:cNvPr>
          <p:cNvSpPr/>
          <p:nvPr userDrawn="1"/>
        </p:nvSpPr>
        <p:spPr>
          <a:xfrm>
            <a:off x="0" y="12318"/>
            <a:ext cx="12192000" cy="6492679"/>
          </a:xfrm>
          <a:prstGeom prst="rect">
            <a:avLst/>
          </a:prstGeom>
          <a:solidFill>
            <a:srgbClr val="F9F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solidFill>
                <a:schemeClr val="tx1"/>
              </a:solidFill>
            </a:endParaRP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tx1"/>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tx1"/>
                </a:solidFill>
              </a:defRPr>
            </a:lvl1pPr>
          </a:lstStyle>
          <a:p>
            <a:fld id="{86CB4B4D-7CA3-9044-876B-883B54F8677D}" type="slidenum">
              <a:rPr lang="en-US" smtClean="0"/>
              <a:pPr/>
              <a:t>‹#›</a:t>
            </a:fld>
            <a:endParaRPr lang="en-US"/>
          </a:p>
        </p:txBody>
      </p:sp>
      <p:pic>
        <p:nvPicPr>
          <p:cNvPr id="14" name="Picture 13">
            <a:extLst>
              <a:ext uri="{FF2B5EF4-FFF2-40B4-BE49-F238E27FC236}">
                <a16:creationId xmlns:a16="http://schemas.microsoft.com/office/drawing/2014/main" id="{55C326E5-54A9-4B7B-91D8-96929F9A784E}"/>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0" y="6504997"/>
            <a:ext cx="12233148" cy="365125"/>
          </a:xfrm>
          <a:prstGeom prst="rect">
            <a:avLst/>
          </a:prstGeom>
        </p:spPr>
      </p:pic>
      <p:pic>
        <p:nvPicPr>
          <p:cNvPr id="16" name="Picture 15">
            <a:extLst>
              <a:ext uri="{FF2B5EF4-FFF2-40B4-BE49-F238E27FC236}">
                <a16:creationId xmlns:a16="http://schemas.microsoft.com/office/drawing/2014/main" id="{1285B8A5-D3A6-41EE-9D76-A038E7172A31}"/>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23084" y="-27446"/>
            <a:ext cx="12233148" cy="202013"/>
          </a:xfrm>
          <a:prstGeom prst="rect">
            <a:avLst/>
          </a:prstGeom>
        </p:spPr>
      </p:pic>
      <p:pic>
        <p:nvPicPr>
          <p:cNvPr id="8" name="Picture 7">
            <a:extLst>
              <a:ext uri="{FF2B5EF4-FFF2-40B4-BE49-F238E27FC236}">
                <a16:creationId xmlns:a16="http://schemas.microsoft.com/office/drawing/2014/main" id="{69CEF00F-0225-595E-8341-F353862EFF9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839251" y="214331"/>
            <a:ext cx="248882" cy="372193"/>
          </a:xfrm>
          <a:prstGeom prst="rect">
            <a:avLst/>
          </a:prstGeom>
        </p:spPr>
      </p:pic>
    </p:spTree>
    <p:extLst>
      <p:ext uri="{BB962C8B-B14F-4D97-AF65-F5344CB8AC3E}">
        <p14:creationId xmlns:p14="http://schemas.microsoft.com/office/powerpoint/2010/main" val="187676476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5" r:id="rId3"/>
    <p:sldLayoutId id="2147483857" r:id="rId4"/>
    <p:sldLayoutId id="2147483858" r:id="rId5"/>
    <p:sldLayoutId id="2147483859" r:id="rId6"/>
  </p:sldLayoutIdLst>
  <p:hf hdr="0" ftr="0" dt="0"/>
  <p:txStyles>
    <p:titleStyle>
      <a:lvl1pPr algn="l" defTabSz="457200" rtl="0" eaLnBrk="1" latinLnBrk="0" hangingPunct="1">
        <a:spcBef>
          <a:spcPct val="0"/>
        </a:spcBef>
        <a:buNone/>
        <a:defRPr sz="2800" b="0" kern="1200" cap="all">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playlist?list=PLvJB0krBJlcwupiKGFwFG8txVa5rM3SIr"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g"/><Relationship Id="rId9"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fcworld.org/SITE/OurNetwor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devtracker.fcdo.gov.uk/projects/GB-1-205246/document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hyperlink" Target="https://itacec.org/document/2024/2024LHC3763.pdf" TargetMode="Externa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devtracker.fcdo.gov.uk/projects/GB-1-205246/document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92CEA1-D3B2-2076-83C0-8D465B6F1CDF}"/>
              </a:ext>
            </a:extLst>
          </p:cNvPr>
          <p:cNvSpPr txBox="1"/>
          <p:nvPr/>
        </p:nvSpPr>
        <p:spPr>
          <a:xfrm>
            <a:off x="750163" y="399671"/>
            <a:ext cx="10757140" cy="1631216"/>
          </a:xfrm>
          <a:prstGeom prst="rect">
            <a:avLst/>
          </a:prstGeom>
          <a:noFill/>
        </p:spPr>
        <p:txBody>
          <a:bodyPr wrap="square">
            <a:spAutoFit/>
          </a:bodyPr>
          <a:lstStyle/>
          <a:p>
            <a:pPr algn="ctr"/>
            <a:r>
              <a:rPr lang="en-US" sz="4000" b="1" dirty="0" err="1"/>
              <a:t>Idara</a:t>
            </a:r>
            <a:r>
              <a:rPr lang="en-US" sz="4000" b="1" dirty="0"/>
              <a:t>-e-</a:t>
            </a:r>
            <a:r>
              <a:rPr lang="en-US" sz="4000" b="1" dirty="0" err="1"/>
              <a:t>Taleem</a:t>
            </a:r>
            <a:r>
              <a:rPr lang="en-US" sz="4000" b="1" dirty="0"/>
              <a:t>-o-</a:t>
            </a:r>
            <a:r>
              <a:rPr lang="en-US" sz="4000" b="1" dirty="0" err="1"/>
              <a:t>Aagahi</a:t>
            </a:r>
            <a:r>
              <a:rPr lang="en-US" sz="4000" b="1" dirty="0"/>
              <a:t> </a:t>
            </a:r>
          </a:p>
          <a:p>
            <a:pPr algn="ctr"/>
            <a:r>
              <a:rPr lang="en-US" sz="6000" b="1" dirty="0"/>
              <a:t>Meeting of  Board of Trustees </a:t>
            </a:r>
          </a:p>
        </p:txBody>
      </p:sp>
      <p:grpSp>
        <p:nvGrpSpPr>
          <p:cNvPr id="19" name="Group 18">
            <a:extLst>
              <a:ext uri="{FF2B5EF4-FFF2-40B4-BE49-F238E27FC236}">
                <a16:creationId xmlns:a16="http://schemas.microsoft.com/office/drawing/2014/main" id="{3A3AA013-4A28-C8E0-866A-02EA410B3A42}"/>
              </a:ext>
            </a:extLst>
          </p:cNvPr>
          <p:cNvGrpSpPr/>
          <p:nvPr/>
        </p:nvGrpSpPr>
        <p:grpSpPr>
          <a:xfrm>
            <a:off x="750163" y="2312908"/>
            <a:ext cx="10691673" cy="3934259"/>
            <a:chOff x="1500326" y="2428318"/>
            <a:chExt cx="10691673" cy="3934259"/>
          </a:xfrm>
        </p:grpSpPr>
        <p:pic>
          <p:nvPicPr>
            <p:cNvPr id="11" name="Picture 10">
              <a:extLst>
                <a:ext uri="{FF2B5EF4-FFF2-40B4-BE49-F238E27FC236}">
                  <a16:creationId xmlns:a16="http://schemas.microsoft.com/office/drawing/2014/main" id="{B8966750-BFFB-39B0-C2FC-A112E18679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1312" y="2444681"/>
              <a:ext cx="5185195" cy="3888897"/>
            </a:xfrm>
            <a:prstGeom prst="rect">
              <a:avLst/>
            </a:prstGeom>
          </p:spPr>
        </p:pic>
        <p:pic>
          <p:nvPicPr>
            <p:cNvPr id="15" name="Picture 14">
              <a:extLst>
                <a:ext uri="{FF2B5EF4-FFF2-40B4-BE49-F238E27FC236}">
                  <a16:creationId xmlns:a16="http://schemas.microsoft.com/office/drawing/2014/main" id="{BC58B30F-90D1-6DE8-82FE-297C3984A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89304" y="2446675"/>
              <a:ext cx="2202695" cy="3915902"/>
            </a:xfrm>
            <a:prstGeom prst="rect">
              <a:avLst/>
            </a:prstGeom>
          </p:spPr>
        </p:pic>
        <p:pic>
          <p:nvPicPr>
            <p:cNvPr id="17" name="Picture 16">
              <a:extLst>
                <a:ext uri="{FF2B5EF4-FFF2-40B4-BE49-F238E27FC236}">
                  <a16:creationId xmlns:a16="http://schemas.microsoft.com/office/drawing/2014/main" id="{72E3422A-3C0A-355F-4902-234748A7F6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00326" y="2428318"/>
              <a:ext cx="3098189" cy="3875964"/>
            </a:xfrm>
            <a:prstGeom prst="rect">
              <a:avLst/>
            </a:prstGeom>
          </p:spPr>
        </p:pic>
      </p:grpSp>
    </p:spTree>
    <p:extLst>
      <p:ext uri="{BB962C8B-B14F-4D97-AF65-F5344CB8AC3E}">
        <p14:creationId xmlns:p14="http://schemas.microsoft.com/office/powerpoint/2010/main" val="25844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2847-27BA-E675-BDAE-157D4B5F446A}"/>
              </a:ext>
            </a:extLst>
          </p:cNvPr>
          <p:cNvSpPr>
            <a:spLocks noGrp="1"/>
          </p:cNvSpPr>
          <p:nvPr>
            <p:ph type="title"/>
          </p:nvPr>
        </p:nvSpPr>
        <p:spPr>
          <a:xfrm>
            <a:off x="581192" y="205176"/>
            <a:ext cx="11029616" cy="663124"/>
          </a:xfrm>
        </p:spPr>
        <p:txBody>
          <a:bodyPr/>
          <a:lstStyle/>
          <a:p>
            <a:r>
              <a:rPr lang="en-US" dirty="0"/>
              <a:t>Accelerating Impact: Sep – Dec 2024</a:t>
            </a:r>
          </a:p>
        </p:txBody>
      </p:sp>
      <p:sp>
        <p:nvSpPr>
          <p:cNvPr id="3" name="Content Placeholder 2">
            <a:extLst>
              <a:ext uri="{FF2B5EF4-FFF2-40B4-BE49-F238E27FC236}">
                <a16:creationId xmlns:a16="http://schemas.microsoft.com/office/drawing/2014/main" id="{037F2A95-3697-A8E7-3CDA-A0C561D55F10}"/>
              </a:ext>
            </a:extLst>
          </p:cNvPr>
          <p:cNvSpPr>
            <a:spLocks noGrp="1"/>
          </p:cNvSpPr>
          <p:nvPr>
            <p:ph idx="1"/>
          </p:nvPr>
        </p:nvSpPr>
        <p:spPr>
          <a:xfrm>
            <a:off x="367443" y="1013791"/>
            <a:ext cx="6156020" cy="5178287"/>
          </a:xfrm>
        </p:spPr>
        <p:txBody>
          <a:bodyPr>
            <a:normAutofit/>
          </a:bodyPr>
          <a:lstStyle/>
          <a:p>
            <a:pPr marL="0" indent="0" algn="just">
              <a:buNone/>
            </a:pPr>
            <a:r>
              <a:rPr lang="en-US" sz="2000" dirty="0"/>
              <a:t>We are set to make significant strides in the coming months with the following key initiatives:</a:t>
            </a:r>
          </a:p>
          <a:p>
            <a:pPr algn="just"/>
            <a:r>
              <a:rPr lang="en-US" sz="2000" dirty="0"/>
              <a:t>Translating and distributing adapted titles in Punjabi and Saraiki to enhance accessibility in collaboration with PILAC (Punjab Institute of Language, Arts and Culture) and Room to Read </a:t>
            </a:r>
          </a:p>
          <a:p>
            <a:pPr algn="just"/>
            <a:r>
              <a:rPr lang="en-US" sz="2000" dirty="0"/>
              <a:t>Creating and publishing 12 new children’s storybooks to foster a love for reading an outcome of ITA’s workshops in Karachi (Authors/Illustrators)</a:t>
            </a:r>
          </a:p>
          <a:p>
            <a:pPr algn="just"/>
            <a:r>
              <a:rPr lang="en-US" sz="2000" dirty="0"/>
              <a:t>Conducting capacity-building workshops for educators to strengthen their skills.</a:t>
            </a:r>
          </a:p>
          <a:p>
            <a:pPr algn="just"/>
            <a:r>
              <a:rPr lang="en-US" sz="2000" dirty="0"/>
              <a:t>Dubbing the </a:t>
            </a:r>
            <a:r>
              <a:rPr lang="en-US" sz="2000" dirty="0">
                <a:hlinkClick r:id="rId2"/>
              </a:rPr>
              <a:t>"She Creates Change" videos </a:t>
            </a:r>
            <a:r>
              <a:rPr lang="en-US" sz="2000" dirty="0"/>
              <a:t>into multiple languages to extend our reach across the country for Adolescent Girls</a:t>
            </a:r>
          </a:p>
          <a:p>
            <a:pPr marL="0" indent="0" algn="just">
              <a:buNone/>
            </a:pPr>
            <a:endParaRPr lang="en-US" sz="2000" dirty="0"/>
          </a:p>
        </p:txBody>
      </p:sp>
      <p:sp>
        <p:nvSpPr>
          <p:cNvPr id="4" name="Slide Number Placeholder 3">
            <a:extLst>
              <a:ext uri="{FF2B5EF4-FFF2-40B4-BE49-F238E27FC236}">
                <a16:creationId xmlns:a16="http://schemas.microsoft.com/office/drawing/2014/main" id="{AE8E14AB-F484-6007-EDF3-551C686B85D6}"/>
              </a:ext>
            </a:extLst>
          </p:cNvPr>
          <p:cNvSpPr>
            <a:spLocks noGrp="1"/>
          </p:cNvSpPr>
          <p:nvPr>
            <p:ph type="sldNum" sz="quarter" idx="12"/>
          </p:nvPr>
        </p:nvSpPr>
        <p:spPr/>
        <p:txBody>
          <a:bodyPr/>
          <a:lstStyle/>
          <a:p>
            <a:fld id="{86CB4B4D-7CA3-9044-876B-883B54F8677D}" type="slidenum">
              <a:rPr lang="en-US" smtClean="0"/>
              <a:pPr/>
              <a:t>9</a:t>
            </a:fld>
            <a:endParaRPr lang="en-US"/>
          </a:p>
        </p:txBody>
      </p:sp>
      <p:pic>
        <p:nvPicPr>
          <p:cNvPr id="6" name="Picture 5" descr="A group of children sitting on the floor holding books&#10;&#10;Description automatically generated">
            <a:extLst>
              <a:ext uri="{FF2B5EF4-FFF2-40B4-BE49-F238E27FC236}">
                <a16:creationId xmlns:a16="http://schemas.microsoft.com/office/drawing/2014/main" id="{4CE62E74-38BC-ED69-E864-FCB82ABD4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336" y="4057258"/>
            <a:ext cx="2353817" cy="1979895"/>
          </a:xfrm>
          <a:prstGeom prst="rect">
            <a:avLst/>
          </a:prstGeom>
        </p:spPr>
      </p:pic>
      <p:pic>
        <p:nvPicPr>
          <p:cNvPr id="8" name="Picture 7" descr="A group of children in a classroom&#10;&#10;Description automatically generated">
            <a:extLst>
              <a:ext uri="{FF2B5EF4-FFF2-40B4-BE49-F238E27FC236}">
                <a16:creationId xmlns:a16="http://schemas.microsoft.com/office/drawing/2014/main" id="{3FF890D9-43AF-68D4-5AA3-6DCA863A7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3336" y="787285"/>
            <a:ext cx="4745492" cy="3208495"/>
          </a:xfrm>
          <a:prstGeom prst="rect">
            <a:avLst/>
          </a:prstGeom>
        </p:spPr>
      </p:pic>
      <p:pic>
        <p:nvPicPr>
          <p:cNvPr id="10" name="Picture 9" descr="A group of children in a classroom&#10;&#10;Description automatically generated">
            <a:extLst>
              <a:ext uri="{FF2B5EF4-FFF2-40B4-BE49-F238E27FC236}">
                <a16:creationId xmlns:a16="http://schemas.microsoft.com/office/drawing/2014/main" id="{84F2D464-B60F-4F78-EBA7-ADACC950D9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5351" y="4057259"/>
            <a:ext cx="2269206" cy="1979894"/>
          </a:xfrm>
          <a:prstGeom prst="rect">
            <a:avLst/>
          </a:prstGeom>
        </p:spPr>
      </p:pic>
    </p:spTree>
    <p:extLst>
      <p:ext uri="{BB962C8B-B14F-4D97-AF65-F5344CB8AC3E}">
        <p14:creationId xmlns:p14="http://schemas.microsoft.com/office/powerpoint/2010/main" val="2753773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365" y="296804"/>
            <a:ext cx="8241442" cy="702397"/>
          </a:xfrm>
        </p:spPr>
        <p:txBody>
          <a:bodyPr>
            <a:normAutofit/>
          </a:bodyPr>
          <a:lstStyle/>
          <a:p>
            <a:r>
              <a:rPr lang="en-US" sz="2800" dirty="0"/>
              <a:t>Gearing Up for 2025: Expanding Horizons</a:t>
            </a:r>
            <a:endParaRPr lang="en-US" sz="4000" dirty="0"/>
          </a:p>
        </p:txBody>
      </p:sp>
      <p:sp>
        <p:nvSpPr>
          <p:cNvPr id="3" name="Content Placeholder 2"/>
          <p:cNvSpPr>
            <a:spLocks noGrp="1"/>
          </p:cNvSpPr>
          <p:nvPr>
            <p:ph idx="1"/>
          </p:nvPr>
        </p:nvSpPr>
        <p:spPr>
          <a:xfrm>
            <a:off x="3369365" y="1155497"/>
            <a:ext cx="8277884" cy="5066445"/>
          </a:xfrm>
        </p:spPr>
        <p:txBody>
          <a:bodyPr>
            <a:normAutofit/>
          </a:bodyPr>
          <a:lstStyle/>
          <a:p>
            <a:pPr marL="0" indent="0" algn="just">
              <a:buNone/>
            </a:pPr>
            <a:r>
              <a:rPr lang="en-US" sz="2000" dirty="0"/>
              <a:t>For 2025, we are excited to build on our recent achievements and explore new opportunities for advancing literacy through:</a:t>
            </a:r>
          </a:p>
          <a:p>
            <a:pPr algn="just"/>
            <a:r>
              <a:rPr lang="en-US" sz="2000" b="1" dirty="0"/>
              <a:t>Model Libraries in Punjab:</a:t>
            </a:r>
            <a:r>
              <a:rPr lang="en-US" sz="2000" dirty="0"/>
              <a:t> Collaborating with SED to establish model libraries in schools on co-invest basis with 50% from SED and 50% from RtR with ITA providing technical assistance and refresher training, supporting the promotion of reading hours in schools.</a:t>
            </a:r>
          </a:p>
          <a:p>
            <a:pPr algn="just"/>
            <a:r>
              <a:rPr lang="en-US" sz="2000" b="1" dirty="0"/>
              <a:t>Author/Illustrator Workshops:</a:t>
            </a:r>
            <a:r>
              <a:rPr lang="en-US" sz="2000" dirty="0"/>
              <a:t> Organizing workshops in Islamabad with NBF to engage authors and illustrators, fostering creativity and collaboration for future literacy projects.</a:t>
            </a:r>
          </a:p>
          <a:p>
            <a:pPr algn="just"/>
            <a:r>
              <a:rPr lang="en-US" sz="2000" b="1" dirty="0"/>
              <a:t>"She Creates Change" Videos Dissemination:</a:t>
            </a:r>
            <a:r>
              <a:rPr lang="en-US" sz="2000" dirty="0"/>
              <a:t> Disseminating translated versions with the help of pro-bono celebrity voices to ensure impactful and cost-effective reach in multiple languages.</a:t>
            </a:r>
          </a:p>
        </p:txBody>
      </p:sp>
      <p:pic>
        <p:nvPicPr>
          <p:cNvPr id="5" name="Picture 4" descr="A group of children in a classroom&#10;&#10;Description automatically generated">
            <a:extLst>
              <a:ext uri="{FF2B5EF4-FFF2-40B4-BE49-F238E27FC236}">
                <a16:creationId xmlns:a16="http://schemas.microsoft.com/office/drawing/2014/main" id="{20E04F9E-34BB-3E72-145A-06B10628F7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511" y="2630813"/>
            <a:ext cx="3083514" cy="1916859"/>
          </a:xfrm>
          <a:prstGeom prst="rect">
            <a:avLst/>
          </a:prstGeom>
        </p:spPr>
      </p:pic>
      <p:pic>
        <p:nvPicPr>
          <p:cNvPr id="7" name="Picture 6" descr="A group of children reading books in a classroom&#10;&#10;Description automatically generated">
            <a:extLst>
              <a:ext uri="{FF2B5EF4-FFF2-40B4-BE49-F238E27FC236}">
                <a16:creationId xmlns:a16="http://schemas.microsoft.com/office/drawing/2014/main" id="{F34582A2-2997-97D7-D76D-7DDE98F1B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11" y="4653129"/>
            <a:ext cx="3083514" cy="1808217"/>
          </a:xfrm>
          <a:prstGeom prst="rect">
            <a:avLst/>
          </a:prstGeom>
        </p:spPr>
      </p:pic>
      <p:pic>
        <p:nvPicPr>
          <p:cNvPr id="9" name="Picture 8" descr="A group of children holding up hats&#10;&#10;Description automatically generated">
            <a:extLst>
              <a:ext uri="{FF2B5EF4-FFF2-40B4-BE49-F238E27FC236}">
                <a16:creationId xmlns:a16="http://schemas.microsoft.com/office/drawing/2014/main" id="{61B47F40-4ED8-642B-DE59-6610420C78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11" y="469680"/>
            <a:ext cx="3083514" cy="2055676"/>
          </a:xfrm>
          <a:prstGeom prst="rect">
            <a:avLst/>
          </a:prstGeom>
        </p:spPr>
      </p:pic>
    </p:spTree>
    <p:extLst>
      <p:ext uri="{BB962C8B-B14F-4D97-AF65-F5344CB8AC3E}">
        <p14:creationId xmlns:p14="http://schemas.microsoft.com/office/powerpoint/2010/main" val="2332390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C4A0-6DDC-EEA6-3ED0-B854B3D98668}"/>
              </a:ext>
            </a:extLst>
          </p:cNvPr>
          <p:cNvSpPr>
            <a:spLocks noGrp="1"/>
          </p:cNvSpPr>
          <p:nvPr>
            <p:ph type="title"/>
          </p:nvPr>
        </p:nvSpPr>
        <p:spPr>
          <a:xfrm>
            <a:off x="492403" y="2041522"/>
            <a:ext cx="11029616" cy="523964"/>
          </a:xfrm>
        </p:spPr>
        <p:txBody>
          <a:bodyPr>
            <a:normAutofit/>
          </a:bodyPr>
          <a:lstStyle/>
          <a:p>
            <a:r>
              <a:rPr lang="en" sz="2400" b="1" dirty="0">
                <a:solidFill>
                  <a:srgbClr val="278E57"/>
                </a:solidFill>
              </a:rPr>
              <a:t>Background</a:t>
            </a:r>
            <a:endParaRPr lang="en-US" sz="1600" dirty="0">
              <a:solidFill>
                <a:schemeClr val="bg1"/>
              </a:solidFill>
            </a:endParaRPr>
          </a:p>
        </p:txBody>
      </p:sp>
      <p:sp>
        <p:nvSpPr>
          <p:cNvPr id="3" name="Content Placeholder 2">
            <a:extLst>
              <a:ext uri="{FF2B5EF4-FFF2-40B4-BE49-F238E27FC236}">
                <a16:creationId xmlns:a16="http://schemas.microsoft.com/office/drawing/2014/main" id="{06AAF019-1209-9185-6B35-EACAE2D8B678}"/>
              </a:ext>
            </a:extLst>
          </p:cNvPr>
          <p:cNvSpPr>
            <a:spLocks noGrp="1"/>
          </p:cNvSpPr>
          <p:nvPr>
            <p:ph idx="1"/>
          </p:nvPr>
        </p:nvSpPr>
        <p:spPr>
          <a:xfrm>
            <a:off x="581192" y="2117770"/>
            <a:ext cx="11029615" cy="4241361"/>
          </a:xfrm>
        </p:spPr>
        <p:txBody>
          <a:bodyPr>
            <a:normAutofit/>
          </a:bodyPr>
          <a:lstStyle/>
          <a:p>
            <a:r>
              <a:rPr lang="en-US" sz="2400" dirty="0"/>
              <a:t>On 9th May 2024, Prime Minister of Pakistan announced an "Education Emergency" across Pakistan to enroll approximately 26 million children and adolescents (boys and girls) who are currently out of school </a:t>
            </a:r>
          </a:p>
          <a:p>
            <a:r>
              <a:rPr lang="en-US" sz="2400" dirty="0"/>
              <a:t>Caseload of OOSC/A was significantly increased due the Flood Emergency 2022 as education sector in Sindh was severely impacted due to the devastation of floods. </a:t>
            </a:r>
          </a:p>
          <a:p>
            <a:r>
              <a:rPr lang="en-US" sz="2400" dirty="0"/>
              <a:t>Current caseload of OOSC/A in Sindh is 7.63 million (4.18 million girls). </a:t>
            </a:r>
          </a:p>
          <a:p>
            <a:r>
              <a:rPr lang="en-US" sz="2400" dirty="0"/>
              <a:t>In June 2023, Chief Minister Sindh reiterated the </a:t>
            </a:r>
            <a:r>
              <a:rPr lang="en-US" sz="2400" dirty="0" err="1"/>
              <a:t>GoS’s</a:t>
            </a:r>
            <a:r>
              <a:rPr lang="en-US" sz="2400" dirty="0"/>
              <a:t> goal of improving access to equitable, inclusive, and quality education for all. </a:t>
            </a:r>
          </a:p>
        </p:txBody>
      </p:sp>
      <p:sp>
        <p:nvSpPr>
          <p:cNvPr id="54" name="Google Shape;54;p13"/>
          <p:cNvSpPr txBox="1">
            <a:spLocks/>
          </p:cNvSpPr>
          <p:nvPr/>
        </p:nvSpPr>
        <p:spPr>
          <a:xfrm>
            <a:off x="1962615" y="-156111"/>
            <a:ext cx="7694341" cy="1673892"/>
          </a:xfrm>
          <a:prstGeom prst="rect">
            <a:avLst/>
          </a:prstGeom>
        </p:spPr>
        <p:txBody>
          <a:bodyPr spcFirstLastPara="1" vert="horz" wrap="square" lIns="121900" tIns="121900" rIns="121900" bIns="121900" rtlCol="0" anchor="b" anchorCtr="0">
            <a:noAutofit/>
          </a:bodyPr>
          <a:lstStyle>
            <a:lvl1pPr algn="l" defTabSz="457200" rtl="0" eaLnBrk="1" latinLnBrk="0" hangingPunct="1">
              <a:spcBef>
                <a:spcPct val="0"/>
              </a:spcBef>
              <a:buNone/>
              <a:defRPr sz="2800" b="0" kern="1200" cap="all">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ts val="0"/>
              </a:spcBef>
              <a:buSzPts val="990"/>
            </a:pPr>
            <a:r>
              <a:rPr lang="en-US" sz="3200" b="1" dirty="0">
                <a:solidFill>
                  <a:schemeClr val="accent1">
                    <a:lumMod val="50000"/>
                  </a:schemeClr>
                </a:solidFill>
              </a:rPr>
              <a:t>OOSC Multisectoral Roadmap/</a:t>
            </a:r>
          </a:p>
          <a:p>
            <a:pPr>
              <a:spcBef>
                <a:spcPts val="0"/>
              </a:spcBef>
              <a:buSzPts val="990"/>
            </a:pPr>
            <a:r>
              <a:rPr lang="en-US" sz="3200" b="1" dirty="0">
                <a:solidFill>
                  <a:schemeClr val="accent1">
                    <a:lumMod val="50000"/>
                  </a:schemeClr>
                </a:solidFill>
              </a:rPr>
              <a:t>5 Years' Strategic Plan </a:t>
            </a:r>
          </a:p>
        </p:txBody>
      </p:sp>
      <p:sp>
        <p:nvSpPr>
          <p:cNvPr id="55" name="Google Shape;55;p13"/>
          <p:cNvSpPr txBox="1">
            <a:spLocks/>
          </p:cNvSpPr>
          <p:nvPr/>
        </p:nvSpPr>
        <p:spPr>
          <a:xfrm>
            <a:off x="9463597" y="443878"/>
            <a:ext cx="1694325" cy="813050"/>
          </a:xfrm>
          <a:prstGeom prst="rect">
            <a:avLst/>
          </a:prstGeom>
        </p:spPr>
        <p:txBody>
          <a:bodyPr spcFirstLastPara="1" vert="horz" wrap="square" lIns="121900" tIns="121900" rIns="121900" bIns="12190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0"/>
              </a:spcBef>
              <a:spcAft>
                <a:spcPts val="0"/>
              </a:spcAft>
              <a:buNone/>
            </a:pPr>
            <a:r>
              <a:rPr lang="en-US" sz="1600" b="1" dirty="0"/>
              <a:t>September 2024</a:t>
            </a:r>
          </a:p>
          <a:p>
            <a:pPr marL="0" indent="0">
              <a:spcBef>
                <a:spcPts val="0"/>
              </a:spcBef>
              <a:spcAft>
                <a:spcPts val="0"/>
              </a:spcAft>
              <a:buNone/>
            </a:pPr>
            <a:r>
              <a:rPr lang="en-US" sz="1600" b="1" dirty="0"/>
              <a:t>December 2024</a:t>
            </a:r>
          </a:p>
        </p:txBody>
      </p:sp>
      <p:pic>
        <p:nvPicPr>
          <p:cNvPr id="56" name="Google Shape;56;p1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0552" y="342943"/>
            <a:ext cx="1362974" cy="1014921"/>
          </a:xfrm>
          <a:prstGeom prst="rect">
            <a:avLst/>
          </a:prstGeom>
          <a:noFill/>
          <a:ln>
            <a:noFill/>
          </a:ln>
        </p:spPr>
      </p:pic>
      <p:sp>
        <p:nvSpPr>
          <p:cNvPr id="7" name="Title 1">
            <a:extLst>
              <a:ext uri="{FF2B5EF4-FFF2-40B4-BE49-F238E27FC236}">
                <a16:creationId xmlns:a16="http://schemas.microsoft.com/office/drawing/2014/main" id="{4D040FB0-9500-E440-9427-51F760812516}"/>
              </a:ext>
            </a:extLst>
          </p:cNvPr>
          <p:cNvSpPr txBox="1">
            <a:spLocks/>
          </p:cNvSpPr>
          <p:nvPr/>
        </p:nvSpPr>
        <p:spPr>
          <a:xfrm>
            <a:off x="492403" y="1540965"/>
            <a:ext cx="9559404" cy="523964"/>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600" dirty="0">
              <a:solidFill>
                <a:schemeClr val="bg1"/>
              </a:solidFill>
            </a:endParaRPr>
          </a:p>
        </p:txBody>
      </p:sp>
      <p:sp>
        <p:nvSpPr>
          <p:cNvPr id="4" name="TextBox 3">
            <a:extLst>
              <a:ext uri="{FF2B5EF4-FFF2-40B4-BE49-F238E27FC236}">
                <a16:creationId xmlns:a16="http://schemas.microsoft.com/office/drawing/2014/main" id="{846A495C-FEDE-CD4C-B276-0EB8CADFCE10}"/>
              </a:ext>
            </a:extLst>
          </p:cNvPr>
          <p:cNvSpPr txBox="1"/>
          <p:nvPr/>
        </p:nvSpPr>
        <p:spPr>
          <a:xfrm>
            <a:off x="492403" y="1517781"/>
            <a:ext cx="4224563" cy="646331"/>
          </a:xfrm>
          <a:prstGeom prst="rect">
            <a:avLst/>
          </a:prstGeom>
          <a:noFill/>
        </p:spPr>
        <p:txBody>
          <a:bodyPr wrap="square" rtlCol="0">
            <a:spAutoFit/>
          </a:bodyPr>
          <a:lstStyle/>
          <a:p>
            <a:r>
              <a:rPr lang="en-US" b="1" dirty="0"/>
              <a:t>Client:   		SELD and UNICEF</a:t>
            </a:r>
          </a:p>
          <a:p>
            <a:r>
              <a:rPr lang="en-US" b="1" dirty="0"/>
              <a:t>Duration :	Sept. – December 2024</a:t>
            </a:r>
          </a:p>
        </p:txBody>
      </p:sp>
    </p:spTree>
    <p:extLst>
      <p:ext uri="{BB962C8B-B14F-4D97-AF65-F5344CB8AC3E}">
        <p14:creationId xmlns:p14="http://schemas.microsoft.com/office/powerpoint/2010/main" val="616366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4FCD-F31C-39C2-04A9-AE3DFA094751}"/>
              </a:ext>
            </a:extLst>
          </p:cNvPr>
          <p:cNvSpPr>
            <a:spLocks noGrp="1"/>
          </p:cNvSpPr>
          <p:nvPr>
            <p:ph type="title"/>
          </p:nvPr>
        </p:nvSpPr>
        <p:spPr/>
        <p:txBody>
          <a:bodyPr>
            <a:normAutofit/>
          </a:bodyPr>
          <a:lstStyle/>
          <a:p>
            <a:r>
              <a:rPr lang="en" sz="3733" b="1" dirty="0">
                <a:solidFill>
                  <a:schemeClr val="accent1">
                    <a:lumMod val="75000"/>
                  </a:schemeClr>
                </a:solidFill>
              </a:rPr>
              <a:t>Context for Multi-Sectoral Strategy</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A2AF2216-E840-1DE9-52D5-469A6CD5EF33}"/>
              </a:ext>
            </a:extLst>
          </p:cNvPr>
          <p:cNvSpPr>
            <a:spLocks noGrp="1"/>
          </p:cNvSpPr>
          <p:nvPr>
            <p:ph idx="1"/>
          </p:nvPr>
        </p:nvSpPr>
        <p:spPr/>
        <p:txBody>
          <a:bodyPr>
            <a:normAutofit fontScale="92500" lnSpcReduction="20000"/>
          </a:bodyPr>
          <a:lstStyle/>
          <a:p>
            <a:r>
              <a:rPr lang="en-US" sz="2400" dirty="0"/>
              <a:t>On 16th May 2024, Chief Minister Sindh, Secretary School Education and Literacy Department and UNICEF Country Representative agreed in a high-level meeting to collaborate and develop a Multi-Sectoral Roadmap/Action Plan to address the challenge of OOSS/A in the province. </a:t>
            </a:r>
            <a:br>
              <a:rPr lang="en-US" sz="2400" dirty="0"/>
            </a:br>
            <a:endParaRPr lang="en-US" sz="2400" dirty="0"/>
          </a:p>
          <a:p>
            <a:r>
              <a:rPr lang="en-US" sz="2400" dirty="0"/>
              <a:t>Multi-sector nature of the intended Roadmap/Action Plan was re-iterated in full consideration that phenomena of OOSCA/ is directly linked with the social norms and behaviors - and when combined with the persistent deficiencies that are external to the education sector </a:t>
            </a:r>
          </a:p>
          <a:p>
            <a:endParaRPr lang="en-US" sz="2400" dirty="0"/>
          </a:p>
          <a:p>
            <a:r>
              <a:rPr lang="en-US" sz="2400" dirty="0"/>
              <a:t>ITA’s participation in this process is in leading Phase 1.</a:t>
            </a:r>
          </a:p>
        </p:txBody>
      </p:sp>
    </p:spTree>
    <p:extLst>
      <p:ext uri="{BB962C8B-B14F-4D97-AF65-F5344CB8AC3E}">
        <p14:creationId xmlns:p14="http://schemas.microsoft.com/office/powerpoint/2010/main" val="191201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
            <a:extLst>
              <a:ext uri="{FF2B5EF4-FFF2-40B4-BE49-F238E27FC236}">
                <a16:creationId xmlns:a16="http://schemas.microsoft.com/office/drawing/2014/main" id="{6C0B522D-2D67-ABC6-974A-0AA1EE579C4C}"/>
              </a:ext>
            </a:extLst>
          </p:cNvPr>
          <p:cNvGrpSpPr/>
          <p:nvPr/>
        </p:nvGrpSpPr>
        <p:grpSpPr>
          <a:xfrm>
            <a:off x="580764" y="195767"/>
            <a:ext cx="11030473" cy="6239946"/>
            <a:chOff x="580764" y="195767"/>
            <a:chExt cx="11030473" cy="6239946"/>
          </a:xfrm>
        </p:grpSpPr>
        <p:sp>
          <p:nvSpPr>
            <p:cNvPr id="3" name="Freeform: Shape 2">
              <a:extLst>
                <a:ext uri="{FF2B5EF4-FFF2-40B4-BE49-F238E27FC236}">
                  <a16:creationId xmlns:a16="http://schemas.microsoft.com/office/drawing/2014/main" id="{CEE69B60-75C0-2F57-39C2-F227564B4DA1}"/>
                </a:ext>
              </a:extLst>
            </p:cNvPr>
            <p:cNvSpPr/>
            <p:nvPr/>
          </p:nvSpPr>
          <p:spPr>
            <a:xfrm>
              <a:off x="580764" y="217285"/>
              <a:ext cx="11030473" cy="6204641"/>
            </a:xfrm>
            <a:custGeom>
              <a:avLst/>
              <a:gdLst>
                <a:gd name="connsiteX0" fmla="*/ 0 w 11030473"/>
                <a:gd name="connsiteY0" fmla="*/ 0 h 6204641"/>
                <a:gd name="connsiteX1" fmla="*/ 11030473 w 11030473"/>
                <a:gd name="connsiteY1" fmla="*/ 0 h 6204641"/>
                <a:gd name="connsiteX2" fmla="*/ 11030473 w 11030473"/>
                <a:gd name="connsiteY2" fmla="*/ 6204641 h 6204641"/>
                <a:gd name="connsiteX3" fmla="*/ 0 w 11030473"/>
                <a:gd name="connsiteY3" fmla="*/ 6204641 h 6204641"/>
              </a:gdLst>
              <a:ahLst/>
              <a:cxnLst>
                <a:cxn ang="0">
                  <a:pos x="connsiteX0" y="connsiteY0"/>
                </a:cxn>
                <a:cxn ang="0">
                  <a:pos x="connsiteX1" y="connsiteY1"/>
                </a:cxn>
                <a:cxn ang="0">
                  <a:pos x="connsiteX2" y="connsiteY2"/>
                </a:cxn>
                <a:cxn ang="0">
                  <a:pos x="connsiteX3" y="connsiteY3"/>
                </a:cxn>
              </a:cxnLst>
              <a:rect l="l" t="t" r="r" b="b"/>
              <a:pathLst>
                <a:path w="11030473" h="6204641">
                  <a:moveTo>
                    <a:pt x="0" y="0"/>
                  </a:moveTo>
                  <a:lnTo>
                    <a:pt x="11030473" y="0"/>
                  </a:lnTo>
                  <a:lnTo>
                    <a:pt x="11030473" y="6204641"/>
                  </a:lnTo>
                  <a:lnTo>
                    <a:pt x="0" y="6204641"/>
                  </a:lnTo>
                  <a:close/>
                </a:path>
              </a:pathLst>
            </a:custGeom>
            <a:noFill/>
            <a:ln w="6894" cap="flat">
              <a:noFill/>
              <a:prstDash val="solid"/>
              <a:miter/>
            </a:ln>
          </p:spPr>
          <p:txBody>
            <a:bodyPr rtlCol="0" anchor="ctr"/>
            <a:lstStyle/>
            <a:p>
              <a:endParaRPr lang="en-US" sz="1200"/>
            </a:p>
          </p:txBody>
        </p:sp>
        <p:sp>
          <p:nvSpPr>
            <p:cNvPr id="9" name="TextBox 8">
              <a:extLst>
                <a:ext uri="{FF2B5EF4-FFF2-40B4-BE49-F238E27FC236}">
                  <a16:creationId xmlns:a16="http://schemas.microsoft.com/office/drawing/2014/main" id="{442FDDFB-40EA-792D-3D1F-545916C46CCD}"/>
                </a:ext>
              </a:extLst>
            </p:cNvPr>
            <p:cNvSpPr txBox="1"/>
            <p:nvPr/>
          </p:nvSpPr>
          <p:spPr>
            <a:xfrm>
              <a:off x="5205216" y="316339"/>
              <a:ext cx="261610" cy="369332"/>
            </a:xfrm>
            <a:prstGeom prst="rect">
              <a:avLst/>
            </a:prstGeom>
            <a:noFill/>
          </p:spPr>
          <p:txBody>
            <a:bodyPr wrap="none" rtlCol="0">
              <a:spAutoFit/>
            </a:bodyPr>
            <a:lstStyle/>
            <a:p>
              <a:pPr algn="l"/>
              <a:r>
                <a:rPr lang="en-US" spc="0" baseline="0">
                  <a:ln/>
                  <a:latin typeface="Arial"/>
                  <a:cs typeface="Arial"/>
                  <a:sym typeface="Arial"/>
                  <a:rtl val="0"/>
                </a:rPr>
                <a:t>-</a:t>
              </a:r>
            </a:p>
          </p:txBody>
        </p:sp>
        <p:sp>
          <p:nvSpPr>
            <p:cNvPr id="10" name="TextBox 9">
              <a:extLst>
                <a:ext uri="{FF2B5EF4-FFF2-40B4-BE49-F238E27FC236}">
                  <a16:creationId xmlns:a16="http://schemas.microsoft.com/office/drawing/2014/main" id="{6B84611C-5227-0ADC-C409-661724CBBD21}"/>
                </a:ext>
              </a:extLst>
            </p:cNvPr>
            <p:cNvSpPr txBox="1"/>
            <p:nvPr/>
          </p:nvSpPr>
          <p:spPr>
            <a:xfrm>
              <a:off x="1308256" y="195767"/>
              <a:ext cx="9512928" cy="923330"/>
            </a:xfrm>
            <a:prstGeom prst="rect">
              <a:avLst/>
            </a:prstGeom>
            <a:noFill/>
          </p:spPr>
          <p:txBody>
            <a:bodyPr wrap="square" rtlCol="0">
              <a:spAutoFit/>
            </a:bodyPr>
            <a:lstStyle/>
            <a:p>
              <a:r>
                <a:rPr lang="en-US" b="1" spc="0" baseline="0" dirty="0">
                  <a:ln/>
                  <a:solidFill>
                    <a:srgbClr val="0070C0"/>
                  </a:solidFill>
                  <a:latin typeface="Arial"/>
                  <a:cs typeface="Arial"/>
                  <a:sym typeface="Arial"/>
                  <a:rtl val="0"/>
                </a:rPr>
                <a:t>Phase 1- Development of Sindh Multi--Sectoral Roadmap/Strategic Action Plan for addressing the challenge of OOSC/A in Sindh</a:t>
              </a:r>
            </a:p>
            <a:p>
              <a:endParaRPr lang="en-US" b="1" spc="0" baseline="0" dirty="0">
                <a:ln/>
                <a:solidFill>
                  <a:srgbClr val="0070C0"/>
                </a:solidFill>
                <a:latin typeface="Arial"/>
                <a:cs typeface="Arial"/>
                <a:sym typeface="Arial"/>
                <a:rtl val="0"/>
              </a:endParaRPr>
            </a:p>
          </p:txBody>
        </p:sp>
        <p:sp>
          <p:nvSpPr>
            <p:cNvPr id="11" name="TextBox 10">
              <a:extLst>
                <a:ext uri="{FF2B5EF4-FFF2-40B4-BE49-F238E27FC236}">
                  <a16:creationId xmlns:a16="http://schemas.microsoft.com/office/drawing/2014/main" id="{8E0F74A4-09FE-4AB1-775D-996BED56D32E}"/>
                </a:ext>
              </a:extLst>
            </p:cNvPr>
            <p:cNvSpPr txBox="1"/>
            <p:nvPr/>
          </p:nvSpPr>
          <p:spPr>
            <a:xfrm>
              <a:off x="4273581" y="506119"/>
              <a:ext cx="184731" cy="369332"/>
            </a:xfrm>
            <a:prstGeom prst="rect">
              <a:avLst/>
            </a:prstGeom>
            <a:noFill/>
          </p:spPr>
          <p:txBody>
            <a:bodyPr wrap="none" rtlCol="0">
              <a:spAutoFit/>
            </a:bodyPr>
            <a:lstStyle/>
            <a:p>
              <a:pPr algn="l"/>
              <a:endParaRPr lang="en-US" b="1" spc="0" baseline="0" dirty="0">
                <a:ln/>
                <a:latin typeface="Arial"/>
                <a:cs typeface="Arial"/>
                <a:sym typeface="Arial"/>
                <a:rtl val="0"/>
              </a:endParaRPr>
            </a:p>
          </p:txBody>
        </p:sp>
        <p:sp>
          <p:nvSpPr>
            <p:cNvPr id="12" name="Freeform: Shape 11">
              <a:extLst>
                <a:ext uri="{FF2B5EF4-FFF2-40B4-BE49-F238E27FC236}">
                  <a16:creationId xmlns:a16="http://schemas.microsoft.com/office/drawing/2014/main" id="{CE46CC88-8828-A50F-348C-D414B8226E48}"/>
                </a:ext>
              </a:extLst>
            </p:cNvPr>
            <p:cNvSpPr/>
            <p:nvPr/>
          </p:nvSpPr>
          <p:spPr>
            <a:xfrm>
              <a:off x="1104711" y="3319605"/>
              <a:ext cx="3161909" cy="1178881"/>
            </a:xfrm>
            <a:custGeom>
              <a:avLst/>
              <a:gdLst>
                <a:gd name="connsiteX0" fmla="*/ 0 w 2929969"/>
                <a:gd name="connsiteY0" fmla="*/ 117888 h 1178881"/>
                <a:gd name="connsiteX1" fmla="*/ 117887 w 2929969"/>
                <a:gd name="connsiteY1" fmla="*/ 0 h 1178881"/>
                <a:gd name="connsiteX2" fmla="*/ 2812081 w 2929969"/>
                <a:gd name="connsiteY2" fmla="*/ 0 h 1178881"/>
                <a:gd name="connsiteX3" fmla="*/ 2929970 w 2929969"/>
                <a:gd name="connsiteY3" fmla="*/ 117888 h 1178881"/>
                <a:gd name="connsiteX4" fmla="*/ 2929970 w 2929969"/>
                <a:gd name="connsiteY4" fmla="*/ 1060994 h 1178881"/>
                <a:gd name="connsiteX5" fmla="*/ 2812081 w 2929969"/>
                <a:gd name="connsiteY5" fmla="*/ 1178882 h 1178881"/>
                <a:gd name="connsiteX6" fmla="*/ 117887 w 2929969"/>
                <a:gd name="connsiteY6" fmla="*/ 1178882 h 1178881"/>
                <a:gd name="connsiteX7" fmla="*/ 0 w 2929969"/>
                <a:gd name="connsiteY7" fmla="*/ 1060994 h 117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9969" h="1178881">
                  <a:moveTo>
                    <a:pt x="0" y="117888"/>
                  </a:moveTo>
                  <a:cubicBezTo>
                    <a:pt x="0" y="52781"/>
                    <a:pt x="52780" y="0"/>
                    <a:pt x="117887" y="0"/>
                  </a:cubicBezTo>
                  <a:lnTo>
                    <a:pt x="2812081" y="0"/>
                  </a:lnTo>
                  <a:cubicBezTo>
                    <a:pt x="2877189" y="0"/>
                    <a:pt x="2929970" y="52781"/>
                    <a:pt x="2929970" y="117888"/>
                  </a:cubicBezTo>
                  <a:lnTo>
                    <a:pt x="2929970" y="1060994"/>
                  </a:lnTo>
                  <a:cubicBezTo>
                    <a:pt x="2929970" y="1126101"/>
                    <a:pt x="2877189" y="1178882"/>
                    <a:pt x="2812081" y="1178882"/>
                  </a:cubicBezTo>
                  <a:lnTo>
                    <a:pt x="117887" y="1178882"/>
                  </a:lnTo>
                  <a:cubicBezTo>
                    <a:pt x="52780" y="1178882"/>
                    <a:pt x="0" y="1126101"/>
                    <a:pt x="0" y="1060994"/>
                  </a:cubicBezTo>
                  <a:close/>
                </a:path>
              </a:pathLst>
            </a:custGeom>
            <a:solidFill>
              <a:schemeClr val="accent1">
                <a:lumMod val="40000"/>
                <a:lumOff val="60000"/>
              </a:schemeClr>
            </a:solidFill>
            <a:ln w="11490" cap="flat">
              <a:solidFill>
                <a:srgbClr val="FFFFFF"/>
              </a:solidFill>
              <a:prstDash val="solid"/>
              <a:miter/>
            </a:ln>
          </p:spPr>
          <p:txBody>
            <a:bodyPr rtlCol="0" anchor="ctr"/>
            <a:lstStyle/>
            <a:p>
              <a:endParaRPr lang="en-US" sz="1200"/>
            </a:p>
          </p:txBody>
        </p:sp>
        <p:sp>
          <p:nvSpPr>
            <p:cNvPr id="13" name="TextBox 12">
              <a:extLst>
                <a:ext uri="{FF2B5EF4-FFF2-40B4-BE49-F238E27FC236}">
                  <a16:creationId xmlns:a16="http://schemas.microsoft.com/office/drawing/2014/main" id="{3D784EA5-C9EC-4156-6F28-AC8652226794}"/>
                </a:ext>
              </a:extLst>
            </p:cNvPr>
            <p:cNvSpPr txBox="1"/>
            <p:nvPr/>
          </p:nvSpPr>
          <p:spPr>
            <a:xfrm>
              <a:off x="1187718" y="3363508"/>
              <a:ext cx="665567" cy="338554"/>
            </a:xfrm>
            <a:prstGeom prst="rect">
              <a:avLst/>
            </a:prstGeom>
            <a:noFill/>
          </p:spPr>
          <p:txBody>
            <a:bodyPr wrap="none" rtlCol="0">
              <a:spAutoFit/>
            </a:bodyPr>
            <a:lstStyle/>
            <a:p>
              <a:pPr algn="l"/>
              <a:r>
                <a:rPr lang="en-US" sz="1600" b="1" spc="0" baseline="0" dirty="0">
                  <a:ln/>
                  <a:latin typeface="Arial"/>
                  <a:cs typeface="Arial"/>
                  <a:sym typeface="Arial"/>
                  <a:rtl val="0"/>
                </a:rPr>
                <a:t>Multi</a:t>
              </a:r>
            </a:p>
          </p:txBody>
        </p:sp>
        <p:sp>
          <p:nvSpPr>
            <p:cNvPr id="14" name="TextBox 13">
              <a:extLst>
                <a:ext uri="{FF2B5EF4-FFF2-40B4-BE49-F238E27FC236}">
                  <a16:creationId xmlns:a16="http://schemas.microsoft.com/office/drawing/2014/main" id="{142B4DB7-211F-4784-E885-70ED49E051A5}"/>
                </a:ext>
              </a:extLst>
            </p:cNvPr>
            <p:cNvSpPr txBox="1"/>
            <p:nvPr/>
          </p:nvSpPr>
          <p:spPr>
            <a:xfrm>
              <a:off x="1616590" y="3363508"/>
              <a:ext cx="253596" cy="338554"/>
            </a:xfrm>
            <a:prstGeom prst="rect">
              <a:avLst/>
            </a:prstGeom>
            <a:noFill/>
          </p:spPr>
          <p:txBody>
            <a:bodyPr wrap="none" rtlCol="0">
              <a:spAutoFit/>
            </a:bodyPr>
            <a:lstStyle/>
            <a:p>
              <a:pPr algn="l"/>
              <a:r>
                <a:rPr lang="en-US" sz="1600" b="1" spc="0" baseline="0">
                  <a:ln/>
                  <a:latin typeface="Arial"/>
                  <a:cs typeface="Arial"/>
                  <a:sym typeface="Arial"/>
                  <a:rtl val="0"/>
                </a:rPr>
                <a:t>-</a:t>
              </a:r>
            </a:p>
          </p:txBody>
        </p:sp>
        <p:sp>
          <p:nvSpPr>
            <p:cNvPr id="15" name="TextBox 14">
              <a:extLst>
                <a:ext uri="{FF2B5EF4-FFF2-40B4-BE49-F238E27FC236}">
                  <a16:creationId xmlns:a16="http://schemas.microsoft.com/office/drawing/2014/main" id="{E614EAD6-F219-FB50-AB8E-E2573020C5FE}"/>
                </a:ext>
              </a:extLst>
            </p:cNvPr>
            <p:cNvSpPr txBox="1"/>
            <p:nvPr/>
          </p:nvSpPr>
          <p:spPr>
            <a:xfrm>
              <a:off x="1677829" y="3363508"/>
              <a:ext cx="2519729" cy="338554"/>
            </a:xfrm>
            <a:prstGeom prst="rect">
              <a:avLst/>
            </a:prstGeom>
            <a:noFill/>
          </p:spPr>
          <p:txBody>
            <a:bodyPr wrap="none" rtlCol="0">
              <a:spAutoFit/>
            </a:bodyPr>
            <a:lstStyle/>
            <a:p>
              <a:pPr algn="l"/>
              <a:r>
                <a:rPr lang="en-US" sz="1600" b="1" spc="0" baseline="0" dirty="0">
                  <a:ln/>
                  <a:latin typeface="Arial"/>
                  <a:cs typeface="Arial"/>
                  <a:sym typeface="Arial"/>
                  <a:rtl val="0"/>
                </a:rPr>
                <a:t>Sectoral Workshop with</a:t>
              </a:r>
            </a:p>
          </p:txBody>
        </p:sp>
        <p:sp>
          <p:nvSpPr>
            <p:cNvPr id="16" name="TextBox 15">
              <a:extLst>
                <a:ext uri="{FF2B5EF4-FFF2-40B4-BE49-F238E27FC236}">
                  <a16:creationId xmlns:a16="http://schemas.microsoft.com/office/drawing/2014/main" id="{54C9BDF9-F147-3713-BD78-879683756C9E}"/>
                </a:ext>
              </a:extLst>
            </p:cNvPr>
            <p:cNvSpPr txBox="1"/>
            <p:nvPr/>
          </p:nvSpPr>
          <p:spPr>
            <a:xfrm>
              <a:off x="1512489" y="3556541"/>
              <a:ext cx="2064989" cy="307777"/>
            </a:xfrm>
            <a:prstGeom prst="rect">
              <a:avLst/>
            </a:prstGeom>
            <a:noFill/>
          </p:spPr>
          <p:txBody>
            <a:bodyPr wrap="none" rtlCol="0">
              <a:spAutoFit/>
            </a:bodyPr>
            <a:lstStyle/>
            <a:p>
              <a:pPr algn="l"/>
              <a:r>
                <a:rPr lang="en-US" sz="1400" b="1" spc="0" baseline="0" dirty="0">
                  <a:ln/>
                  <a:latin typeface="Arial"/>
                  <a:cs typeface="Arial"/>
                  <a:sym typeface="Arial"/>
                  <a:rtl val="0"/>
                </a:rPr>
                <a:t>Diverse Stakeholders:</a:t>
              </a:r>
            </a:p>
          </p:txBody>
        </p:sp>
        <p:sp>
          <p:nvSpPr>
            <p:cNvPr id="17" name="Freeform: Shape 16">
              <a:extLst>
                <a:ext uri="{FF2B5EF4-FFF2-40B4-BE49-F238E27FC236}">
                  <a16:creationId xmlns:a16="http://schemas.microsoft.com/office/drawing/2014/main" id="{D0F3D6F7-8E58-F838-E7CE-4E0039C05602}"/>
                </a:ext>
              </a:extLst>
            </p:cNvPr>
            <p:cNvSpPr/>
            <p:nvPr/>
          </p:nvSpPr>
          <p:spPr>
            <a:xfrm>
              <a:off x="1283956" y="4057268"/>
              <a:ext cx="2778300" cy="868649"/>
            </a:xfrm>
            <a:custGeom>
              <a:avLst/>
              <a:gdLst>
                <a:gd name="connsiteX0" fmla="*/ 0 w 2778300"/>
                <a:gd name="connsiteY0" fmla="*/ 86865 h 868649"/>
                <a:gd name="connsiteX1" fmla="*/ 86865 w 2778300"/>
                <a:gd name="connsiteY1" fmla="*/ 0 h 868649"/>
                <a:gd name="connsiteX2" fmla="*/ 2691435 w 2778300"/>
                <a:gd name="connsiteY2" fmla="*/ 0 h 868649"/>
                <a:gd name="connsiteX3" fmla="*/ 2778301 w 2778300"/>
                <a:gd name="connsiteY3" fmla="*/ 86865 h 868649"/>
                <a:gd name="connsiteX4" fmla="*/ 2778301 w 2778300"/>
                <a:gd name="connsiteY4" fmla="*/ 781785 h 868649"/>
                <a:gd name="connsiteX5" fmla="*/ 2691435 w 2778300"/>
                <a:gd name="connsiteY5" fmla="*/ 868650 h 868649"/>
                <a:gd name="connsiteX6" fmla="*/ 86865 w 2778300"/>
                <a:gd name="connsiteY6" fmla="*/ 868650 h 868649"/>
                <a:gd name="connsiteX7" fmla="*/ 0 w 2778300"/>
                <a:gd name="connsiteY7" fmla="*/ 781785 h 86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8300" h="868649">
                  <a:moveTo>
                    <a:pt x="0" y="86865"/>
                  </a:moveTo>
                  <a:cubicBezTo>
                    <a:pt x="0" y="38889"/>
                    <a:pt x="38889" y="0"/>
                    <a:pt x="86865" y="0"/>
                  </a:cubicBezTo>
                  <a:lnTo>
                    <a:pt x="2691435" y="0"/>
                  </a:lnTo>
                  <a:cubicBezTo>
                    <a:pt x="2739411" y="0"/>
                    <a:pt x="2778301" y="38889"/>
                    <a:pt x="2778301" y="86865"/>
                  </a:cubicBezTo>
                  <a:lnTo>
                    <a:pt x="2778301" y="781785"/>
                  </a:lnTo>
                  <a:cubicBezTo>
                    <a:pt x="2778301" y="829761"/>
                    <a:pt x="2739411" y="868650"/>
                    <a:pt x="2691435" y="868650"/>
                  </a:cubicBezTo>
                  <a:lnTo>
                    <a:pt x="86865" y="868650"/>
                  </a:lnTo>
                  <a:cubicBezTo>
                    <a:pt x="38889" y="868650"/>
                    <a:pt x="0" y="829761"/>
                    <a:pt x="0" y="781785"/>
                  </a:cubicBezTo>
                  <a:close/>
                </a:path>
              </a:pathLst>
            </a:custGeom>
            <a:solidFill>
              <a:srgbClr val="FFFFFF">
                <a:alpha val="90000"/>
              </a:srgbClr>
            </a:solidFill>
            <a:ln w="11490" cap="flat">
              <a:solidFill>
                <a:srgbClr val="ED7D31"/>
              </a:solidFill>
              <a:prstDash val="solid"/>
              <a:miter/>
            </a:ln>
          </p:spPr>
          <p:txBody>
            <a:bodyPr rtlCol="0" anchor="ctr"/>
            <a:lstStyle/>
            <a:p>
              <a:endParaRPr lang="en-US" sz="1200"/>
            </a:p>
          </p:txBody>
        </p:sp>
        <p:sp>
          <p:nvSpPr>
            <p:cNvPr id="18" name="TextBox 17">
              <a:extLst>
                <a:ext uri="{FF2B5EF4-FFF2-40B4-BE49-F238E27FC236}">
                  <a16:creationId xmlns:a16="http://schemas.microsoft.com/office/drawing/2014/main" id="{4D538622-952E-BC93-6423-1040827D2C1A}"/>
                </a:ext>
              </a:extLst>
            </p:cNvPr>
            <p:cNvSpPr txBox="1"/>
            <p:nvPr/>
          </p:nvSpPr>
          <p:spPr>
            <a:xfrm>
              <a:off x="2432672" y="4108065"/>
              <a:ext cx="492443" cy="276999"/>
            </a:xfrm>
            <a:prstGeom prst="rect">
              <a:avLst/>
            </a:prstGeom>
            <a:noFill/>
          </p:spPr>
          <p:txBody>
            <a:bodyPr wrap="none" rtlCol="0">
              <a:spAutoFit/>
            </a:bodyPr>
            <a:lstStyle/>
            <a:p>
              <a:pPr algn="l"/>
              <a:r>
                <a:rPr lang="en-US" sz="1200" spc="0" baseline="0">
                  <a:ln/>
                  <a:latin typeface="Arial"/>
                  <a:cs typeface="Arial"/>
                  <a:sym typeface="Arial"/>
                  <a:rtl val="0"/>
                </a:rPr>
                <a:t>Aim:</a:t>
              </a:r>
            </a:p>
          </p:txBody>
        </p:sp>
        <p:sp>
          <p:nvSpPr>
            <p:cNvPr id="19" name="TextBox 18">
              <a:extLst>
                <a:ext uri="{FF2B5EF4-FFF2-40B4-BE49-F238E27FC236}">
                  <a16:creationId xmlns:a16="http://schemas.microsoft.com/office/drawing/2014/main" id="{4D57DDC5-9729-C090-37D0-CE8BABE2FE4A}"/>
                </a:ext>
              </a:extLst>
            </p:cNvPr>
            <p:cNvSpPr txBox="1"/>
            <p:nvPr/>
          </p:nvSpPr>
          <p:spPr>
            <a:xfrm>
              <a:off x="1340773" y="4287310"/>
              <a:ext cx="1071127" cy="276999"/>
            </a:xfrm>
            <a:prstGeom prst="rect">
              <a:avLst/>
            </a:prstGeom>
            <a:noFill/>
          </p:spPr>
          <p:txBody>
            <a:bodyPr wrap="none" rtlCol="0">
              <a:spAutoFit/>
            </a:bodyPr>
            <a:lstStyle/>
            <a:p>
              <a:pPr algn="l"/>
              <a:r>
                <a:rPr lang="en-US" sz="1200" spc="0" baseline="0">
                  <a:ln/>
                  <a:latin typeface="Arial"/>
                  <a:cs typeface="Arial"/>
                  <a:sym typeface="Arial"/>
                  <a:rtl val="0"/>
                </a:rPr>
                <a:t>Explore multi</a:t>
              </a:r>
            </a:p>
          </p:txBody>
        </p:sp>
        <p:sp>
          <p:nvSpPr>
            <p:cNvPr id="20" name="TextBox 19">
              <a:extLst>
                <a:ext uri="{FF2B5EF4-FFF2-40B4-BE49-F238E27FC236}">
                  <a16:creationId xmlns:a16="http://schemas.microsoft.com/office/drawing/2014/main" id="{29A08AF4-F590-F668-B48D-9E400960A8C0}"/>
                </a:ext>
              </a:extLst>
            </p:cNvPr>
            <p:cNvSpPr txBox="1"/>
            <p:nvPr/>
          </p:nvSpPr>
          <p:spPr>
            <a:xfrm>
              <a:off x="2204135" y="4287310"/>
              <a:ext cx="235962" cy="276999"/>
            </a:xfrm>
            <a:prstGeom prst="rect">
              <a:avLst/>
            </a:prstGeom>
            <a:noFill/>
          </p:spPr>
          <p:txBody>
            <a:bodyPr wrap="none" rtlCol="0">
              <a:spAutoFit/>
            </a:bodyPr>
            <a:lstStyle/>
            <a:p>
              <a:pPr algn="l"/>
              <a:r>
                <a:rPr lang="en-US" sz="1200" spc="0" baseline="0">
                  <a:ln/>
                  <a:latin typeface="Arial"/>
                  <a:cs typeface="Arial"/>
                  <a:sym typeface="Arial"/>
                  <a:rtl val="0"/>
                </a:rPr>
                <a:t>-</a:t>
              </a:r>
            </a:p>
          </p:txBody>
        </p:sp>
        <p:sp>
          <p:nvSpPr>
            <p:cNvPr id="21" name="TextBox 20">
              <a:extLst>
                <a:ext uri="{FF2B5EF4-FFF2-40B4-BE49-F238E27FC236}">
                  <a16:creationId xmlns:a16="http://schemas.microsoft.com/office/drawing/2014/main" id="{320A1CF0-9B0A-1313-E278-B03E1E05A3CB}"/>
                </a:ext>
              </a:extLst>
            </p:cNvPr>
            <p:cNvSpPr txBox="1"/>
            <p:nvPr/>
          </p:nvSpPr>
          <p:spPr>
            <a:xfrm>
              <a:off x="2253889" y="4287310"/>
              <a:ext cx="1794081" cy="276999"/>
            </a:xfrm>
            <a:prstGeom prst="rect">
              <a:avLst/>
            </a:prstGeom>
            <a:noFill/>
          </p:spPr>
          <p:txBody>
            <a:bodyPr wrap="none" rtlCol="0">
              <a:spAutoFit/>
            </a:bodyPr>
            <a:lstStyle/>
            <a:p>
              <a:pPr algn="l"/>
              <a:r>
                <a:rPr lang="en-US" sz="1200" spc="0" baseline="0">
                  <a:ln/>
                  <a:latin typeface="Arial"/>
                  <a:cs typeface="Arial"/>
                  <a:sym typeface="Arial"/>
                  <a:rtl val="0"/>
                </a:rPr>
                <a:t>sectoral challenges and</a:t>
              </a:r>
            </a:p>
          </p:txBody>
        </p:sp>
        <p:sp>
          <p:nvSpPr>
            <p:cNvPr id="22" name="TextBox 21">
              <a:extLst>
                <a:ext uri="{FF2B5EF4-FFF2-40B4-BE49-F238E27FC236}">
                  <a16:creationId xmlns:a16="http://schemas.microsoft.com/office/drawing/2014/main" id="{2367B1FC-CC0D-90FE-0042-414A588257E1}"/>
                </a:ext>
              </a:extLst>
            </p:cNvPr>
            <p:cNvSpPr txBox="1"/>
            <p:nvPr/>
          </p:nvSpPr>
          <p:spPr>
            <a:xfrm>
              <a:off x="1587524" y="4438979"/>
              <a:ext cx="2332690" cy="276999"/>
            </a:xfrm>
            <a:prstGeom prst="rect">
              <a:avLst/>
            </a:prstGeom>
            <a:noFill/>
          </p:spPr>
          <p:txBody>
            <a:bodyPr wrap="none" rtlCol="0">
              <a:spAutoFit/>
            </a:bodyPr>
            <a:lstStyle/>
            <a:p>
              <a:pPr algn="l"/>
              <a:r>
                <a:rPr lang="en-US" sz="1200" spc="0" baseline="0">
                  <a:ln/>
                  <a:latin typeface="Arial"/>
                  <a:cs typeface="Arial"/>
                  <a:sym typeface="Arial"/>
                  <a:rtl val="0"/>
                </a:rPr>
                <a:t>opportunities for addressing the</a:t>
              </a:r>
            </a:p>
          </p:txBody>
        </p:sp>
        <p:sp>
          <p:nvSpPr>
            <p:cNvPr id="23" name="TextBox 22">
              <a:extLst>
                <a:ext uri="{FF2B5EF4-FFF2-40B4-BE49-F238E27FC236}">
                  <a16:creationId xmlns:a16="http://schemas.microsoft.com/office/drawing/2014/main" id="{4F2C575D-0697-3B0F-AB98-FF4311AEDB21}"/>
                </a:ext>
              </a:extLst>
            </p:cNvPr>
            <p:cNvSpPr txBox="1"/>
            <p:nvPr/>
          </p:nvSpPr>
          <p:spPr>
            <a:xfrm>
              <a:off x="1919755" y="4597542"/>
              <a:ext cx="1653017" cy="276999"/>
            </a:xfrm>
            <a:prstGeom prst="rect">
              <a:avLst/>
            </a:prstGeom>
            <a:noFill/>
          </p:spPr>
          <p:txBody>
            <a:bodyPr wrap="none" rtlCol="0">
              <a:spAutoFit/>
            </a:bodyPr>
            <a:lstStyle/>
            <a:p>
              <a:pPr algn="l"/>
              <a:r>
                <a:rPr lang="en-US" sz="1200" spc="0" baseline="0">
                  <a:ln/>
                  <a:latin typeface="Arial"/>
                  <a:cs typeface="Arial"/>
                  <a:sym typeface="Arial"/>
                  <a:rtl val="0"/>
                </a:rPr>
                <a:t>challenge of OOSC/A</a:t>
              </a:r>
            </a:p>
          </p:txBody>
        </p:sp>
        <p:sp>
          <p:nvSpPr>
            <p:cNvPr id="24" name="Freeform: Shape 23">
              <a:extLst>
                <a:ext uri="{FF2B5EF4-FFF2-40B4-BE49-F238E27FC236}">
                  <a16:creationId xmlns:a16="http://schemas.microsoft.com/office/drawing/2014/main" id="{8062C681-537A-E925-E17B-23CCC48B22DB}"/>
                </a:ext>
              </a:extLst>
            </p:cNvPr>
            <p:cNvSpPr/>
            <p:nvPr/>
          </p:nvSpPr>
          <p:spPr>
            <a:xfrm>
              <a:off x="1270168" y="954947"/>
              <a:ext cx="1778663" cy="1096153"/>
            </a:xfrm>
            <a:custGeom>
              <a:avLst/>
              <a:gdLst>
                <a:gd name="connsiteX0" fmla="*/ 0 w 1778663"/>
                <a:gd name="connsiteY0" fmla="*/ 109615 h 1096153"/>
                <a:gd name="connsiteX1" fmla="*/ 109615 w 1778663"/>
                <a:gd name="connsiteY1" fmla="*/ 0 h 1096153"/>
                <a:gd name="connsiteX2" fmla="*/ 1669049 w 1778663"/>
                <a:gd name="connsiteY2" fmla="*/ 0 h 1096153"/>
                <a:gd name="connsiteX3" fmla="*/ 1778664 w 1778663"/>
                <a:gd name="connsiteY3" fmla="*/ 109615 h 1096153"/>
                <a:gd name="connsiteX4" fmla="*/ 1778664 w 1778663"/>
                <a:gd name="connsiteY4" fmla="*/ 986538 h 1096153"/>
                <a:gd name="connsiteX5" fmla="*/ 1669049 w 1778663"/>
                <a:gd name="connsiteY5" fmla="*/ 1096153 h 1096153"/>
                <a:gd name="connsiteX6" fmla="*/ 109615 w 1778663"/>
                <a:gd name="connsiteY6" fmla="*/ 1096153 h 1096153"/>
                <a:gd name="connsiteX7" fmla="*/ 0 w 1778663"/>
                <a:gd name="connsiteY7" fmla="*/ 986538 h 109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63" h="1096153">
                  <a:moveTo>
                    <a:pt x="0" y="109615"/>
                  </a:moveTo>
                  <a:cubicBezTo>
                    <a:pt x="0" y="49079"/>
                    <a:pt x="49079" y="0"/>
                    <a:pt x="109615" y="0"/>
                  </a:cubicBezTo>
                  <a:lnTo>
                    <a:pt x="1669049" y="0"/>
                  </a:lnTo>
                  <a:cubicBezTo>
                    <a:pt x="1729592" y="0"/>
                    <a:pt x="1778664" y="49079"/>
                    <a:pt x="1778664" y="109615"/>
                  </a:cubicBezTo>
                  <a:lnTo>
                    <a:pt x="1778664" y="986538"/>
                  </a:lnTo>
                  <a:cubicBezTo>
                    <a:pt x="1778664" y="1047081"/>
                    <a:pt x="1729585" y="1096153"/>
                    <a:pt x="1669049" y="1096153"/>
                  </a:cubicBezTo>
                  <a:lnTo>
                    <a:pt x="109615" y="1096153"/>
                  </a:lnTo>
                  <a:cubicBezTo>
                    <a:pt x="49079" y="1096153"/>
                    <a:pt x="0" y="1047075"/>
                    <a:pt x="0" y="986538"/>
                  </a:cubicBezTo>
                  <a:close/>
                </a:path>
              </a:pathLst>
            </a:custGeom>
            <a:solidFill>
              <a:schemeClr val="accent1">
                <a:lumMod val="40000"/>
                <a:lumOff val="60000"/>
              </a:schemeClr>
            </a:solidFill>
            <a:ln w="11490" cap="flat">
              <a:solidFill>
                <a:srgbClr val="FFFFFF"/>
              </a:solidFill>
              <a:prstDash val="solid"/>
              <a:miter/>
            </a:ln>
          </p:spPr>
          <p:txBody>
            <a:bodyPr rtlCol="0" anchor="ctr"/>
            <a:lstStyle/>
            <a:p>
              <a:endParaRPr lang="en-US" sz="1200"/>
            </a:p>
          </p:txBody>
        </p:sp>
        <p:sp>
          <p:nvSpPr>
            <p:cNvPr id="25" name="TextBox 24">
              <a:extLst>
                <a:ext uri="{FF2B5EF4-FFF2-40B4-BE49-F238E27FC236}">
                  <a16:creationId xmlns:a16="http://schemas.microsoft.com/office/drawing/2014/main" id="{6AC81CAE-7BA3-93C4-BFE3-910646B4757F}"/>
                </a:ext>
              </a:extLst>
            </p:cNvPr>
            <p:cNvSpPr txBox="1"/>
            <p:nvPr/>
          </p:nvSpPr>
          <p:spPr>
            <a:xfrm>
              <a:off x="1314168" y="978168"/>
              <a:ext cx="1741887" cy="276999"/>
            </a:xfrm>
            <a:prstGeom prst="rect">
              <a:avLst/>
            </a:prstGeom>
            <a:noFill/>
          </p:spPr>
          <p:txBody>
            <a:bodyPr wrap="none" rtlCol="0">
              <a:spAutoFit/>
            </a:bodyPr>
            <a:lstStyle/>
            <a:p>
              <a:pPr algn="l"/>
              <a:r>
                <a:rPr lang="en-US" sz="1200" b="1" spc="0" baseline="0" dirty="0">
                  <a:ln/>
                  <a:latin typeface="Arial"/>
                  <a:cs typeface="Arial"/>
                  <a:sym typeface="Arial"/>
                  <a:rtl val="0"/>
                </a:rPr>
                <a:t>Rapid Assessment of</a:t>
              </a:r>
            </a:p>
          </p:txBody>
        </p:sp>
        <p:sp>
          <p:nvSpPr>
            <p:cNvPr id="26" name="TextBox 25">
              <a:extLst>
                <a:ext uri="{FF2B5EF4-FFF2-40B4-BE49-F238E27FC236}">
                  <a16:creationId xmlns:a16="http://schemas.microsoft.com/office/drawing/2014/main" id="{1659A0E9-B807-2189-FA48-16A4489967C6}"/>
                </a:ext>
              </a:extLst>
            </p:cNvPr>
            <p:cNvSpPr txBox="1"/>
            <p:nvPr/>
          </p:nvSpPr>
          <p:spPr>
            <a:xfrm>
              <a:off x="1776297" y="1129837"/>
              <a:ext cx="681597" cy="276999"/>
            </a:xfrm>
            <a:prstGeom prst="rect">
              <a:avLst/>
            </a:prstGeom>
            <a:noFill/>
          </p:spPr>
          <p:txBody>
            <a:bodyPr wrap="none" rtlCol="0">
              <a:spAutoFit/>
            </a:bodyPr>
            <a:lstStyle/>
            <a:p>
              <a:pPr algn="l"/>
              <a:r>
                <a:rPr lang="en-US" sz="1200" b="1" spc="0" baseline="0" dirty="0">
                  <a:ln/>
                  <a:latin typeface="Arial"/>
                  <a:cs typeface="Arial"/>
                  <a:sym typeface="Arial"/>
                  <a:rtl val="0"/>
                </a:rPr>
                <a:t>OOSC/</a:t>
              </a:r>
            </a:p>
          </p:txBody>
        </p:sp>
        <p:sp>
          <p:nvSpPr>
            <p:cNvPr id="27" name="TextBox 26">
              <a:extLst>
                <a:ext uri="{FF2B5EF4-FFF2-40B4-BE49-F238E27FC236}">
                  <a16:creationId xmlns:a16="http://schemas.microsoft.com/office/drawing/2014/main" id="{16B7B385-C01C-F40F-FFC5-E5EDE2415ACB}"/>
                </a:ext>
              </a:extLst>
            </p:cNvPr>
            <p:cNvSpPr txBox="1"/>
            <p:nvPr/>
          </p:nvSpPr>
          <p:spPr>
            <a:xfrm>
              <a:off x="2257619" y="1129837"/>
              <a:ext cx="295274" cy="276999"/>
            </a:xfrm>
            <a:prstGeom prst="rect">
              <a:avLst/>
            </a:prstGeom>
            <a:noFill/>
          </p:spPr>
          <p:txBody>
            <a:bodyPr wrap="none" rtlCol="0">
              <a:spAutoFit/>
            </a:bodyPr>
            <a:lstStyle/>
            <a:p>
              <a:pPr algn="l"/>
              <a:r>
                <a:rPr lang="en-US" sz="1200" b="1" spc="0" baseline="0">
                  <a:ln/>
                  <a:latin typeface="Arial"/>
                  <a:cs typeface="Arial"/>
                  <a:sym typeface="Arial"/>
                  <a:rtl val="0"/>
                </a:rPr>
                <a:t>A</a:t>
              </a:r>
            </a:p>
          </p:txBody>
        </p:sp>
        <p:sp>
          <p:nvSpPr>
            <p:cNvPr id="28" name="Freeform: Shape 27">
              <a:extLst>
                <a:ext uri="{FF2B5EF4-FFF2-40B4-BE49-F238E27FC236}">
                  <a16:creationId xmlns:a16="http://schemas.microsoft.com/office/drawing/2014/main" id="{7FCA4636-EF9B-7520-5906-0291B428B0F3}"/>
                </a:ext>
              </a:extLst>
            </p:cNvPr>
            <p:cNvSpPr/>
            <p:nvPr/>
          </p:nvSpPr>
          <p:spPr>
            <a:xfrm>
              <a:off x="601446" y="1409954"/>
              <a:ext cx="3819308" cy="1337451"/>
            </a:xfrm>
            <a:custGeom>
              <a:avLst/>
              <a:gdLst>
                <a:gd name="connsiteX0" fmla="*/ 0 w 3819308"/>
                <a:gd name="connsiteY0" fmla="*/ 133744 h 1337451"/>
                <a:gd name="connsiteX1" fmla="*/ 133747 w 3819308"/>
                <a:gd name="connsiteY1" fmla="*/ 0 h 1337451"/>
                <a:gd name="connsiteX2" fmla="*/ 3685557 w 3819308"/>
                <a:gd name="connsiteY2" fmla="*/ 0 h 1337451"/>
                <a:gd name="connsiteX3" fmla="*/ 3819308 w 3819308"/>
                <a:gd name="connsiteY3" fmla="*/ 133744 h 1337451"/>
                <a:gd name="connsiteX4" fmla="*/ 3819301 w 3819308"/>
                <a:gd name="connsiteY4" fmla="*/ 1203700 h 1337451"/>
                <a:gd name="connsiteX5" fmla="*/ 3685557 w 3819308"/>
                <a:gd name="connsiteY5" fmla="*/ 1337452 h 1337451"/>
                <a:gd name="connsiteX6" fmla="*/ 133747 w 3819308"/>
                <a:gd name="connsiteY6" fmla="*/ 1337445 h 1337451"/>
                <a:gd name="connsiteX7" fmla="*/ 0 w 3819308"/>
                <a:gd name="connsiteY7" fmla="*/ 1203700 h 133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9308" h="1337451">
                  <a:moveTo>
                    <a:pt x="0" y="133744"/>
                  </a:moveTo>
                  <a:cubicBezTo>
                    <a:pt x="0" y="59882"/>
                    <a:pt x="59880" y="0"/>
                    <a:pt x="133747" y="0"/>
                  </a:cubicBezTo>
                  <a:lnTo>
                    <a:pt x="3685557" y="0"/>
                  </a:lnTo>
                  <a:cubicBezTo>
                    <a:pt x="3759427" y="0"/>
                    <a:pt x="3819308" y="59882"/>
                    <a:pt x="3819308" y="133744"/>
                  </a:cubicBezTo>
                  <a:lnTo>
                    <a:pt x="3819301" y="1203700"/>
                  </a:lnTo>
                  <a:cubicBezTo>
                    <a:pt x="3819301" y="1277570"/>
                    <a:pt x="3759420" y="1337452"/>
                    <a:pt x="3685557" y="1337452"/>
                  </a:cubicBezTo>
                  <a:lnTo>
                    <a:pt x="133747" y="1337445"/>
                  </a:lnTo>
                  <a:cubicBezTo>
                    <a:pt x="59880" y="1337445"/>
                    <a:pt x="0" y="1277563"/>
                    <a:pt x="0" y="1203700"/>
                  </a:cubicBezTo>
                  <a:close/>
                </a:path>
              </a:pathLst>
            </a:custGeom>
            <a:solidFill>
              <a:srgbClr val="FFFFFF">
                <a:alpha val="90000"/>
              </a:srgbClr>
            </a:solidFill>
            <a:ln w="11490" cap="flat">
              <a:solidFill>
                <a:srgbClr val="ED7D31"/>
              </a:solidFill>
              <a:prstDash val="solid"/>
              <a:miter/>
            </a:ln>
          </p:spPr>
          <p:txBody>
            <a:bodyPr rtlCol="0" anchor="ctr"/>
            <a:lstStyle/>
            <a:p>
              <a:endParaRPr lang="en-US" sz="1200"/>
            </a:p>
          </p:txBody>
        </p:sp>
        <p:sp>
          <p:nvSpPr>
            <p:cNvPr id="29" name="TextBox 28">
              <a:extLst>
                <a:ext uri="{FF2B5EF4-FFF2-40B4-BE49-F238E27FC236}">
                  <a16:creationId xmlns:a16="http://schemas.microsoft.com/office/drawing/2014/main" id="{3E64E92A-3845-6184-2309-5453578CCDE2}"/>
                </a:ext>
              </a:extLst>
            </p:cNvPr>
            <p:cNvSpPr txBox="1"/>
            <p:nvPr/>
          </p:nvSpPr>
          <p:spPr>
            <a:xfrm>
              <a:off x="2249084" y="1474539"/>
              <a:ext cx="569387" cy="276999"/>
            </a:xfrm>
            <a:prstGeom prst="rect">
              <a:avLst/>
            </a:prstGeom>
            <a:noFill/>
          </p:spPr>
          <p:txBody>
            <a:bodyPr wrap="none" rtlCol="0">
              <a:spAutoFit/>
            </a:bodyPr>
            <a:lstStyle/>
            <a:p>
              <a:pPr algn="l"/>
              <a:r>
                <a:rPr lang="en-US" sz="1200" spc="0" baseline="0">
                  <a:ln/>
                  <a:latin typeface="Arial"/>
                  <a:cs typeface="Arial"/>
                  <a:sym typeface="Arial"/>
                  <a:rtl val="0"/>
                </a:rPr>
                <a:t>Aims:</a:t>
              </a:r>
            </a:p>
          </p:txBody>
        </p:sp>
        <p:sp>
          <p:nvSpPr>
            <p:cNvPr id="30" name="TextBox 29">
              <a:extLst>
                <a:ext uri="{FF2B5EF4-FFF2-40B4-BE49-F238E27FC236}">
                  <a16:creationId xmlns:a16="http://schemas.microsoft.com/office/drawing/2014/main" id="{B4A1B3F2-0214-A0C3-026E-15FE09DDC32F}"/>
                </a:ext>
              </a:extLst>
            </p:cNvPr>
            <p:cNvSpPr txBox="1"/>
            <p:nvPr/>
          </p:nvSpPr>
          <p:spPr>
            <a:xfrm>
              <a:off x="631628" y="1653784"/>
              <a:ext cx="1353256" cy="276999"/>
            </a:xfrm>
            <a:prstGeom prst="rect">
              <a:avLst/>
            </a:prstGeom>
            <a:noFill/>
          </p:spPr>
          <p:txBody>
            <a:bodyPr wrap="none" rtlCol="0">
              <a:spAutoFit/>
            </a:bodyPr>
            <a:lstStyle/>
            <a:p>
              <a:pPr algn="l"/>
              <a:r>
                <a:rPr lang="en-US" sz="1200" spc="0" baseline="0">
                  <a:ln/>
                  <a:latin typeface="Arial"/>
                  <a:cs typeface="Arial"/>
                  <a:sym typeface="Arial"/>
                  <a:rtl val="0"/>
                </a:rPr>
                <a:t>I) Map social and</a:t>
              </a:r>
            </a:p>
          </p:txBody>
        </p:sp>
        <p:sp>
          <p:nvSpPr>
            <p:cNvPr id="31" name="TextBox 30">
              <a:extLst>
                <a:ext uri="{FF2B5EF4-FFF2-40B4-BE49-F238E27FC236}">
                  <a16:creationId xmlns:a16="http://schemas.microsoft.com/office/drawing/2014/main" id="{C786A09B-B914-4F95-A271-DCE1ED7A7BF9}"/>
                </a:ext>
              </a:extLst>
            </p:cNvPr>
            <p:cNvSpPr txBox="1"/>
            <p:nvPr/>
          </p:nvSpPr>
          <p:spPr>
            <a:xfrm>
              <a:off x="1810512" y="1653784"/>
              <a:ext cx="2135521" cy="276999"/>
            </a:xfrm>
            <a:prstGeom prst="rect">
              <a:avLst/>
            </a:prstGeom>
            <a:noFill/>
          </p:spPr>
          <p:txBody>
            <a:bodyPr wrap="none" rtlCol="0">
              <a:spAutoFit/>
            </a:bodyPr>
            <a:lstStyle/>
            <a:p>
              <a:pPr algn="l"/>
              <a:r>
                <a:rPr lang="en-US" sz="1200" spc="0" baseline="0">
                  <a:ln/>
                  <a:latin typeface="Arial"/>
                  <a:cs typeface="Arial"/>
                  <a:sym typeface="Arial"/>
                  <a:rtl val="0"/>
                </a:rPr>
                <a:t>behavioral determinants why</a:t>
              </a:r>
            </a:p>
          </p:txBody>
        </p:sp>
        <p:sp>
          <p:nvSpPr>
            <p:cNvPr id="32" name="TextBox 31">
              <a:extLst>
                <a:ext uri="{FF2B5EF4-FFF2-40B4-BE49-F238E27FC236}">
                  <a16:creationId xmlns:a16="http://schemas.microsoft.com/office/drawing/2014/main" id="{B5AE8B11-54AA-60CB-92E5-B1FDD3C46005}"/>
                </a:ext>
              </a:extLst>
            </p:cNvPr>
            <p:cNvSpPr txBox="1"/>
            <p:nvPr/>
          </p:nvSpPr>
          <p:spPr>
            <a:xfrm>
              <a:off x="735038" y="1805453"/>
              <a:ext cx="2699778" cy="276999"/>
            </a:xfrm>
            <a:prstGeom prst="rect">
              <a:avLst/>
            </a:prstGeom>
            <a:noFill/>
          </p:spPr>
          <p:txBody>
            <a:bodyPr wrap="none" rtlCol="0">
              <a:spAutoFit/>
            </a:bodyPr>
            <a:lstStyle/>
            <a:p>
              <a:pPr algn="l"/>
              <a:r>
                <a:rPr lang="en-US" sz="1200" spc="0" baseline="0">
                  <a:ln/>
                  <a:latin typeface="Arial"/>
                  <a:cs typeface="Arial"/>
                  <a:sym typeface="Arial"/>
                  <a:rtl val="0"/>
                </a:rPr>
                <a:t>communities/parents are not sending</a:t>
              </a:r>
            </a:p>
          </p:txBody>
        </p:sp>
        <p:sp>
          <p:nvSpPr>
            <p:cNvPr id="33" name="TextBox 32">
              <a:extLst>
                <a:ext uri="{FF2B5EF4-FFF2-40B4-BE49-F238E27FC236}">
                  <a16:creationId xmlns:a16="http://schemas.microsoft.com/office/drawing/2014/main" id="{AAE84FC7-1091-D285-92C3-90D156FACC5F}"/>
                </a:ext>
              </a:extLst>
            </p:cNvPr>
            <p:cNvSpPr txBox="1"/>
            <p:nvPr/>
          </p:nvSpPr>
          <p:spPr>
            <a:xfrm>
              <a:off x="735038" y="1964016"/>
              <a:ext cx="3235181" cy="276999"/>
            </a:xfrm>
            <a:prstGeom prst="rect">
              <a:avLst/>
            </a:prstGeom>
            <a:noFill/>
          </p:spPr>
          <p:txBody>
            <a:bodyPr wrap="none" rtlCol="0">
              <a:spAutoFit/>
            </a:bodyPr>
            <a:lstStyle/>
            <a:p>
              <a:pPr algn="l"/>
              <a:r>
                <a:rPr lang="en-US" sz="1200" spc="0" baseline="0">
                  <a:ln/>
                  <a:latin typeface="Arial"/>
                  <a:cs typeface="Arial"/>
                  <a:sym typeface="Arial"/>
                  <a:rtl val="0"/>
                </a:rPr>
                <a:t>children/adolescent to educational institutes?</a:t>
              </a:r>
            </a:p>
          </p:txBody>
        </p:sp>
        <p:sp>
          <p:nvSpPr>
            <p:cNvPr id="34" name="TextBox 33">
              <a:extLst>
                <a:ext uri="{FF2B5EF4-FFF2-40B4-BE49-F238E27FC236}">
                  <a16:creationId xmlns:a16="http://schemas.microsoft.com/office/drawing/2014/main" id="{A90A65EB-3049-E0D4-F8E7-2C175DE35442}"/>
                </a:ext>
              </a:extLst>
            </p:cNvPr>
            <p:cNvSpPr txBox="1"/>
            <p:nvPr/>
          </p:nvSpPr>
          <p:spPr>
            <a:xfrm>
              <a:off x="631628" y="2143262"/>
              <a:ext cx="3288080" cy="276999"/>
            </a:xfrm>
            <a:prstGeom prst="rect">
              <a:avLst/>
            </a:prstGeom>
            <a:noFill/>
          </p:spPr>
          <p:txBody>
            <a:bodyPr wrap="none" rtlCol="0">
              <a:spAutoFit/>
            </a:bodyPr>
            <a:lstStyle/>
            <a:p>
              <a:pPr algn="l"/>
              <a:r>
                <a:rPr lang="en-US" sz="1200" spc="0" baseline="0">
                  <a:ln/>
                  <a:latin typeface="Arial"/>
                  <a:cs typeface="Arial"/>
                  <a:sym typeface="Arial"/>
                  <a:rtl val="0"/>
                </a:rPr>
                <a:t>2) Develop better understanding of contextual</a:t>
              </a:r>
            </a:p>
          </p:txBody>
        </p:sp>
        <p:sp>
          <p:nvSpPr>
            <p:cNvPr id="35" name="TextBox 34">
              <a:extLst>
                <a:ext uri="{FF2B5EF4-FFF2-40B4-BE49-F238E27FC236}">
                  <a16:creationId xmlns:a16="http://schemas.microsoft.com/office/drawing/2014/main" id="{EF3D0127-7B3C-9179-BCAD-C3BFC09AE437}"/>
                </a:ext>
              </a:extLst>
            </p:cNvPr>
            <p:cNvSpPr txBox="1"/>
            <p:nvPr/>
          </p:nvSpPr>
          <p:spPr>
            <a:xfrm>
              <a:off x="735038" y="2294931"/>
              <a:ext cx="3348994" cy="276999"/>
            </a:xfrm>
            <a:prstGeom prst="rect">
              <a:avLst/>
            </a:prstGeom>
            <a:noFill/>
          </p:spPr>
          <p:txBody>
            <a:bodyPr wrap="none" rtlCol="0">
              <a:spAutoFit/>
            </a:bodyPr>
            <a:lstStyle/>
            <a:p>
              <a:pPr algn="l"/>
              <a:r>
                <a:rPr lang="en-US" sz="1200" spc="0" baseline="0" dirty="0">
                  <a:ln/>
                  <a:latin typeface="Arial"/>
                  <a:cs typeface="Arial"/>
                  <a:sym typeface="Arial"/>
                  <a:rtl val="0"/>
                </a:rPr>
                <a:t>challenges related to access to education from</a:t>
              </a:r>
            </a:p>
          </p:txBody>
        </p:sp>
        <p:sp>
          <p:nvSpPr>
            <p:cNvPr id="36" name="TextBox 35">
              <a:extLst>
                <a:ext uri="{FF2B5EF4-FFF2-40B4-BE49-F238E27FC236}">
                  <a16:creationId xmlns:a16="http://schemas.microsoft.com/office/drawing/2014/main" id="{887A5514-4AA3-7064-A282-2F1351FEBFEB}"/>
                </a:ext>
              </a:extLst>
            </p:cNvPr>
            <p:cNvSpPr txBox="1"/>
            <p:nvPr/>
          </p:nvSpPr>
          <p:spPr>
            <a:xfrm>
              <a:off x="735038" y="2453494"/>
              <a:ext cx="827471" cy="276999"/>
            </a:xfrm>
            <a:prstGeom prst="rect">
              <a:avLst/>
            </a:prstGeom>
            <a:noFill/>
          </p:spPr>
          <p:txBody>
            <a:bodyPr wrap="none" rtlCol="0">
              <a:spAutoFit/>
            </a:bodyPr>
            <a:lstStyle/>
            <a:p>
              <a:pPr algn="l"/>
              <a:r>
                <a:rPr lang="en-US" sz="1200" spc="0" baseline="0">
                  <a:ln/>
                  <a:latin typeface="Arial"/>
                  <a:cs typeface="Arial"/>
                  <a:sym typeface="Arial"/>
                  <a:rtl val="0"/>
                </a:rPr>
                <a:t>OOSC/A.</a:t>
              </a:r>
            </a:p>
          </p:txBody>
        </p:sp>
        <p:sp>
          <p:nvSpPr>
            <p:cNvPr id="37" name="Freeform: Shape 36">
              <a:extLst>
                <a:ext uri="{FF2B5EF4-FFF2-40B4-BE49-F238E27FC236}">
                  <a16:creationId xmlns:a16="http://schemas.microsoft.com/office/drawing/2014/main" id="{9A8793E0-A040-04E2-457D-7B742D9FB79E}"/>
                </a:ext>
              </a:extLst>
            </p:cNvPr>
            <p:cNvSpPr/>
            <p:nvPr/>
          </p:nvSpPr>
          <p:spPr>
            <a:xfrm>
              <a:off x="4475899" y="954947"/>
              <a:ext cx="6749270" cy="765239"/>
            </a:xfrm>
            <a:custGeom>
              <a:avLst/>
              <a:gdLst>
                <a:gd name="connsiteX0" fmla="*/ 0 w 6749270"/>
                <a:gd name="connsiteY0" fmla="*/ 127547 h 765239"/>
                <a:gd name="connsiteX1" fmla="*/ 127547 w 6749270"/>
                <a:gd name="connsiteY1" fmla="*/ 0 h 765239"/>
                <a:gd name="connsiteX2" fmla="*/ 6621731 w 6749270"/>
                <a:gd name="connsiteY2" fmla="*/ 0 h 765239"/>
                <a:gd name="connsiteX3" fmla="*/ 6749271 w 6749270"/>
                <a:gd name="connsiteY3" fmla="*/ 127547 h 765239"/>
                <a:gd name="connsiteX4" fmla="*/ 6749271 w 6749270"/>
                <a:gd name="connsiteY4" fmla="*/ 637692 h 765239"/>
                <a:gd name="connsiteX5" fmla="*/ 6621731 w 6749270"/>
                <a:gd name="connsiteY5" fmla="*/ 765239 h 765239"/>
                <a:gd name="connsiteX6" fmla="*/ 127547 w 6749270"/>
                <a:gd name="connsiteY6" fmla="*/ 765239 h 765239"/>
                <a:gd name="connsiteX7" fmla="*/ 0 w 6749270"/>
                <a:gd name="connsiteY7" fmla="*/ 637692 h 7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49270" h="765239">
                  <a:moveTo>
                    <a:pt x="0" y="127547"/>
                  </a:moveTo>
                  <a:cubicBezTo>
                    <a:pt x="0" y="57103"/>
                    <a:pt x="57104" y="0"/>
                    <a:pt x="127547" y="0"/>
                  </a:cubicBezTo>
                  <a:lnTo>
                    <a:pt x="6621731" y="0"/>
                  </a:lnTo>
                  <a:cubicBezTo>
                    <a:pt x="6692188" y="0"/>
                    <a:pt x="6749271" y="57103"/>
                    <a:pt x="6749271" y="127547"/>
                  </a:cubicBezTo>
                  <a:lnTo>
                    <a:pt x="6749271" y="637692"/>
                  </a:lnTo>
                  <a:cubicBezTo>
                    <a:pt x="6749271" y="708136"/>
                    <a:pt x="6692188" y="765239"/>
                    <a:pt x="6621731" y="765239"/>
                  </a:cubicBezTo>
                  <a:lnTo>
                    <a:pt x="127547" y="765239"/>
                  </a:lnTo>
                  <a:cubicBezTo>
                    <a:pt x="57104" y="765239"/>
                    <a:pt x="0" y="708136"/>
                    <a:pt x="0" y="637692"/>
                  </a:cubicBezTo>
                  <a:close/>
                </a:path>
              </a:pathLst>
            </a:custGeom>
            <a:solidFill>
              <a:schemeClr val="accent1">
                <a:lumMod val="40000"/>
                <a:lumOff val="60000"/>
              </a:schemeClr>
            </a:solidFill>
            <a:ln w="11490" cap="flat">
              <a:solidFill>
                <a:srgbClr val="172C51"/>
              </a:solidFill>
              <a:prstDash val="solid"/>
              <a:miter/>
            </a:ln>
          </p:spPr>
          <p:txBody>
            <a:bodyPr rtlCol="0" anchor="ctr"/>
            <a:lstStyle/>
            <a:p>
              <a:endParaRPr lang="en-US" sz="1200" dirty="0"/>
            </a:p>
          </p:txBody>
        </p:sp>
        <p:sp>
          <p:nvSpPr>
            <p:cNvPr id="38" name="TextBox 37">
              <a:extLst>
                <a:ext uri="{FF2B5EF4-FFF2-40B4-BE49-F238E27FC236}">
                  <a16:creationId xmlns:a16="http://schemas.microsoft.com/office/drawing/2014/main" id="{C281BB20-10CA-4678-3F41-D88AA6D0AC73}"/>
                </a:ext>
              </a:extLst>
            </p:cNvPr>
            <p:cNvSpPr txBox="1"/>
            <p:nvPr/>
          </p:nvSpPr>
          <p:spPr>
            <a:xfrm>
              <a:off x="5194048" y="1060896"/>
              <a:ext cx="1292341" cy="338554"/>
            </a:xfrm>
            <a:prstGeom prst="rect">
              <a:avLst/>
            </a:prstGeom>
            <a:noFill/>
          </p:spPr>
          <p:txBody>
            <a:bodyPr wrap="none" rtlCol="0">
              <a:spAutoFit/>
            </a:bodyPr>
            <a:lstStyle/>
            <a:p>
              <a:pPr algn="l"/>
              <a:r>
                <a:rPr lang="en-US" sz="1600" b="1" spc="0" baseline="0">
                  <a:ln/>
                  <a:latin typeface="Arial"/>
                  <a:cs typeface="Arial"/>
                  <a:sym typeface="Arial"/>
                  <a:rtl val="0"/>
                </a:rPr>
                <a:t>Sindh Multi</a:t>
              </a:r>
            </a:p>
          </p:txBody>
        </p:sp>
        <p:sp>
          <p:nvSpPr>
            <p:cNvPr id="39" name="TextBox 38">
              <a:extLst>
                <a:ext uri="{FF2B5EF4-FFF2-40B4-BE49-F238E27FC236}">
                  <a16:creationId xmlns:a16="http://schemas.microsoft.com/office/drawing/2014/main" id="{2A99BE16-B3F7-564D-FE47-08CFECA3CECB}"/>
                </a:ext>
              </a:extLst>
            </p:cNvPr>
            <p:cNvSpPr txBox="1"/>
            <p:nvPr/>
          </p:nvSpPr>
          <p:spPr>
            <a:xfrm>
              <a:off x="6308587" y="1060896"/>
              <a:ext cx="253596" cy="338554"/>
            </a:xfrm>
            <a:prstGeom prst="rect">
              <a:avLst/>
            </a:prstGeom>
            <a:noFill/>
          </p:spPr>
          <p:txBody>
            <a:bodyPr wrap="none" rtlCol="0">
              <a:spAutoFit/>
            </a:bodyPr>
            <a:lstStyle/>
            <a:p>
              <a:pPr algn="l"/>
              <a:r>
                <a:rPr lang="en-US" sz="1600" b="1" spc="0" baseline="0">
                  <a:ln/>
                  <a:latin typeface="Arial"/>
                  <a:cs typeface="Arial"/>
                  <a:sym typeface="Arial"/>
                  <a:rtl val="0"/>
                </a:rPr>
                <a:t>-</a:t>
              </a:r>
            </a:p>
          </p:txBody>
        </p:sp>
        <p:sp>
          <p:nvSpPr>
            <p:cNvPr id="40" name="TextBox 39">
              <a:extLst>
                <a:ext uri="{FF2B5EF4-FFF2-40B4-BE49-F238E27FC236}">
                  <a16:creationId xmlns:a16="http://schemas.microsoft.com/office/drawing/2014/main" id="{4176BDF4-A3FF-F541-ED51-35E693FB19D8}"/>
                </a:ext>
              </a:extLst>
            </p:cNvPr>
            <p:cNvSpPr txBox="1"/>
            <p:nvPr/>
          </p:nvSpPr>
          <p:spPr>
            <a:xfrm>
              <a:off x="6377528" y="1060896"/>
              <a:ext cx="4099584" cy="338554"/>
            </a:xfrm>
            <a:prstGeom prst="rect">
              <a:avLst/>
            </a:prstGeom>
            <a:noFill/>
          </p:spPr>
          <p:txBody>
            <a:bodyPr wrap="none" rtlCol="0">
              <a:spAutoFit/>
            </a:bodyPr>
            <a:lstStyle/>
            <a:p>
              <a:pPr algn="l"/>
              <a:r>
                <a:rPr lang="en-US" sz="1600" b="1" spc="0" baseline="0">
                  <a:ln/>
                  <a:latin typeface="Arial"/>
                  <a:cs typeface="Arial"/>
                  <a:sym typeface="Arial"/>
                  <a:rtl val="0"/>
                </a:rPr>
                <a:t>Sectoral Roadmap/Strategic Action Plan</a:t>
              </a:r>
            </a:p>
          </p:txBody>
        </p:sp>
        <p:sp>
          <p:nvSpPr>
            <p:cNvPr id="41" name="TextBox 40">
              <a:extLst>
                <a:ext uri="{FF2B5EF4-FFF2-40B4-BE49-F238E27FC236}">
                  <a16:creationId xmlns:a16="http://schemas.microsoft.com/office/drawing/2014/main" id="{690EE918-24D9-6C88-7FA3-5656093E33C0}"/>
                </a:ext>
              </a:extLst>
            </p:cNvPr>
            <p:cNvSpPr txBox="1"/>
            <p:nvPr/>
          </p:nvSpPr>
          <p:spPr>
            <a:xfrm>
              <a:off x="5354913" y="1302188"/>
              <a:ext cx="4957191" cy="338554"/>
            </a:xfrm>
            <a:prstGeom prst="rect">
              <a:avLst/>
            </a:prstGeom>
            <a:noFill/>
          </p:spPr>
          <p:txBody>
            <a:bodyPr wrap="none" rtlCol="0">
              <a:spAutoFit/>
            </a:bodyPr>
            <a:lstStyle/>
            <a:p>
              <a:pPr algn="l"/>
              <a:r>
                <a:rPr lang="en-US" sz="1600" b="1" spc="0" baseline="0">
                  <a:ln/>
                  <a:latin typeface="Arial"/>
                  <a:cs typeface="Arial"/>
                  <a:sym typeface="Arial"/>
                  <a:rtl val="0"/>
                </a:rPr>
                <a:t>for addressing the challenge of OOSC/A in Sindh</a:t>
              </a:r>
            </a:p>
          </p:txBody>
        </p:sp>
        <p:sp>
          <p:nvSpPr>
            <p:cNvPr id="42" name="Freeform: Shape 41">
              <a:extLst>
                <a:ext uri="{FF2B5EF4-FFF2-40B4-BE49-F238E27FC236}">
                  <a16:creationId xmlns:a16="http://schemas.microsoft.com/office/drawing/2014/main" id="{2FD78E2A-BC23-ED89-DC72-EF4692732982}"/>
                </a:ext>
              </a:extLst>
            </p:cNvPr>
            <p:cNvSpPr/>
            <p:nvPr/>
          </p:nvSpPr>
          <p:spPr>
            <a:xfrm>
              <a:off x="4586204" y="1761551"/>
              <a:ext cx="6707906" cy="4674162"/>
            </a:xfrm>
            <a:custGeom>
              <a:avLst/>
              <a:gdLst>
                <a:gd name="connsiteX0" fmla="*/ 0 w 6707906"/>
                <a:gd name="connsiteY0" fmla="*/ 779041 h 4674162"/>
                <a:gd name="connsiteX1" fmla="*/ 779041 w 6707906"/>
                <a:gd name="connsiteY1" fmla="*/ 0 h 4674162"/>
                <a:gd name="connsiteX2" fmla="*/ 5928879 w 6707906"/>
                <a:gd name="connsiteY2" fmla="*/ 0 h 4674162"/>
                <a:gd name="connsiteX3" fmla="*/ 6707907 w 6707906"/>
                <a:gd name="connsiteY3" fmla="*/ 779041 h 4674162"/>
                <a:gd name="connsiteX4" fmla="*/ 6707907 w 6707906"/>
                <a:gd name="connsiteY4" fmla="*/ 3895122 h 4674162"/>
                <a:gd name="connsiteX5" fmla="*/ 5928879 w 6707906"/>
                <a:gd name="connsiteY5" fmla="*/ 4674163 h 4674162"/>
                <a:gd name="connsiteX6" fmla="*/ 779041 w 6707906"/>
                <a:gd name="connsiteY6" fmla="*/ 4674163 h 4674162"/>
                <a:gd name="connsiteX7" fmla="*/ 0 w 6707906"/>
                <a:gd name="connsiteY7" fmla="*/ 3895122 h 467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07906" h="4674162">
                  <a:moveTo>
                    <a:pt x="0" y="779041"/>
                  </a:moveTo>
                  <a:cubicBezTo>
                    <a:pt x="0" y="348790"/>
                    <a:pt x="348791" y="0"/>
                    <a:pt x="779041" y="0"/>
                  </a:cubicBezTo>
                  <a:lnTo>
                    <a:pt x="5928879" y="0"/>
                  </a:lnTo>
                  <a:cubicBezTo>
                    <a:pt x="6359137" y="0"/>
                    <a:pt x="6707907" y="348790"/>
                    <a:pt x="6707907" y="779041"/>
                  </a:cubicBezTo>
                  <a:lnTo>
                    <a:pt x="6707907" y="3895122"/>
                  </a:lnTo>
                  <a:cubicBezTo>
                    <a:pt x="6707907" y="4325373"/>
                    <a:pt x="6359137" y="4674163"/>
                    <a:pt x="5928879" y="4674163"/>
                  </a:cubicBezTo>
                  <a:lnTo>
                    <a:pt x="779041" y="4674163"/>
                  </a:lnTo>
                  <a:cubicBezTo>
                    <a:pt x="348791" y="4674163"/>
                    <a:pt x="0" y="4325373"/>
                    <a:pt x="0" y="3895122"/>
                  </a:cubicBezTo>
                  <a:close/>
                </a:path>
              </a:pathLst>
            </a:custGeom>
            <a:solidFill>
              <a:schemeClr val="accent3">
                <a:lumMod val="20000"/>
                <a:lumOff val="80000"/>
              </a:schemeClr>
            </a:solidFill>
            <a:ln w="11490" cap="flat">
              <a:solidFill>
                <a:srgbClr val="172C51"/>
              </a:solidFill>
              <a:prstDash val="solid"/>
              <a:miter/>
            </a:ln>
          </p:spPr>
          <p:txBody>
            <a:bodyPr rtlCol="0" anchor="ctr"/>
            <a:lstStyle/>
            <a:p>
              <a:endParaRPr lang="en-US" sz="1200" dirty="0"/>
            </a:p>
          </p:txBody>
        </p:sp>
        <p:sp>
          <p:nvSpPr>
            <p:cNvPr id="43" name="TextBox 42">
              <a:extLst>
                <a:ext uri="{FF2B5EF4-FFF2-40B4-BE49-F238E27FC236}">
                  <a16:creationId xmlns:a16="http://schemas.microsoft.com/office/drawing/2014/main" id="{A3AAED4D-6440-0423-5730-4F0789C4274F}"/>
                </a:ext>
              </a:extLst>
            </p:cNvPr>
            <p:cNvSpPr txBox="1"/>
            <p:nvPr/>
          </p:nvSpPr>
          <p:spPr>
            <a:xfrm>
              <a:off x="5218804" y="1777877"/>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44" name="TextBox 43">
              <a:extLst>
                <a:ext uri="{FF2B5EF4-FFF2-40B4-BE49-F238E27FC236}">
                  <a16:creationId xmlns:a16="http://schemas.microsoft.com/office/drawing/2014/main" id="{051D816F-567C-3508-2D23-6F549E084D2F}"/>
                </a:ext>
              </a:extLst>
            </p:cNvPr>
            <p:cNvSpPr txBox="1"/>
            <p:nvPr/>
          </p:nvSpPr>
          <p:spPr>
            <a:xfrm>
              <a:off x="5477331" y="1743407"/>
              <a:ext cx="1571264" cy="276999"/>
            </a:xfrm>
            <a:prstGeom prst="rect">
              <a:avLst/>
            </a:prstGeom>
            <a:noFill/>
          </p:spPr>
          <p:txBody>
            <a:bodyPr wrap="none" rtlCol="0">
              <a:spAutoFit/>
            </a:bodyPr>
            <a:lstStyle/>
            <a:p>
              <a:pPr algn="l"/>
              <a:r>
                <a:rPr lang="en-US" sz="1200" b="1" spc="0" baseline="0">
                  <a:ln/>
                  <a:latin typeface="Roboto"/>
                  <a:ea typeface="Roboto"/>
                  <a:sym typeface="Roboto"/>
                  <a:rtl val="0"/>
                </a:rPr>
                <a:t>Situational Analysis</a:t>
              </a:r>
            </a:p>
          </p:txBody>
        </p:sp>
        <p:sp>
          <p:nvSpPr>
            <p:cNvPr id="45" name="TextBox 44">
              <a:extLst>
                <a:ext uri="{FF2B5EF4-FFF2-40B4-BE49-F238E27FC236}">
                  <a16:creationId xmlns:a16="http://schemas.microsoft.com/office/drawing/2014/main" id="{DFE381A8-E283-7623-8A9D-DE76D6962EB2}"/>
                </a:ext>
              </a:extLst>
            </p:cNvPr>
            <p:cNvSpPr txBox="1"/>
            <p:nvPr/>
          </p:nvSpPr>
          <p:spPr>
            <a:xfrm>
              <a:off x="6811618" y="1743407"/>
              <a:ext cx="2318263" cy="276999"/>
            </a:xfrm>
            <a:prstGeom prst="rect">
              <a:avLst/>
            </a:prstGeom>
            <a:noFill/>
          </p:spPr>
          <p:txBody>
            <a:bodyPr wrap="none" rtlCol="0">
              <a:spAutoFit/>
            </a:bodyPr>
            <a:lstStyle/>
            <a:p>
              <a:pPr algn="l"/>
              <a:r>
                <a:rPr lang="en-US" sz="1200" spc="0" baseline="0">
                  <a:ln/>
                  <a:latin typeface="Roboto"/>
                  <a:ea typeface="Roboto"/>
                  <a:sym typeface="Roboto"/>
                  <a:rtl val="0"/>
                </a:rPr>
                <a:t>: Data/Deeper analysis of multi</a:t>
              </a:r>
            </a:p>
          </p:txBody>
        </p:sp>
        <p:sp>
          <p:nvSpPr>
            <p:cNvPr id="46" name="TextBox 45">
              <a:extLst>
                <a:ext uri="{FF2B5EF4-FFF2-40B4-BE49-F238E27FC236}">
                  <a16:creationId xmlns:a16="http://schemas.microsoft.com/office/drawing/2014/main" id="{1F72BB05-15DC-A137-D34F-6581DBBF824C}"/>
                </a:ext>
              </a:extLst>
            </p:cNvPr>
            <p:cNvSpPr txBox="1"/>
            <p:nvPr/>
          </p:nvSpPr>
          <p:spPr>
            <a:xfrm>
              <a:off x="8849664" y="1743407"/>
              <a:ext cx="226344" cy="276999"/>
            </a:xfrm>
            <a:prstGeom prst="rect">
              <a:avLst/>
            </a:prstGeom>
            <a:noFill/>
          </p:spPr>
          <p:txBody>
            <a:bodyPr wrap="none" rtlCol="0">
              <a:spAutoFit/>
            </a:bodyPr>
            <a:lstStyle/>
            <a:p>
              <a:pPr algn="l"/>
              <a:r>
                <a:rPr lang="en-US" sz="1200" spc="0" baseline="0">
                  <a:ln/>
                  <a:latin typeface="Roboto"/>
                  <a:ea typeface="Roboto"/>
                  <a:sym typeface="Roboto"/>
                  <a:rtl val="0"/>
                </a:rPr>
                <a:t>-</a:t>
              </a:r>
            </a:p>
          </p:txBody>
        </p:sp>
        <p:sp>
          <p:nvSpPr>
            <p:cNvPr id="47" name="TextBox 46">
              <a:extLst>
                <a:ext uri="{FF2B5EF4-FFF2-40B4-BE49-F238E27FC236}">
                  <a16:creationId xmlns:a16="http://schemas.microsoft.com/office/drawing/2014/main" id="{C9A1F341-1F1E-B4C2-24AE-24744E77CCD1}"/>
                </a:ext>
              </a:extLst>
            </p:cNvPr>
            <p:cNvSpPr txBox="1"/>
            <p:nvPr/>
          </p:nvSpPr>
          <p:spPr>
            <a:xfrm>
              <a:off x="8891304" y="1743407"/>
              <a:ext cx="1962397" cy="276999"/>
            </a:xfrm>
            <a:prstGeom prst="rect">
              <a:avLst/>
            </a:prstGeom>
            <a:noFill/>
          </p:spPr>
          <p:txBody>
            <a:bodyPr wrap="none" rtlCol="0">
              <a:spAutoFit/>
            </a:bodyPr>
            <a:lstStyle/>
            <a:p>
              <a:pPr algn="l"/>
              <a:r>
                <a:rPr lang="en-US" sz="1200" spc="0" baseline="0">
                  <a:ln/>
                  <a:latin typeface="Roboto"/>
                  <a:ea typeface="Roboto"/>
                  <a:sym typeface="Roboto"/>
                  <a:rtl val="0"/>
                </a:rPr>
                <a:t>sector reason of OOSC/A.</a:t>
              </a:r>
            </a:p>
          </p:txBody>
        </p:sp>
        <p:sp>
          <p:nvSpPr>
            <p:cNvPr id="48" name="TextBox 47">
              <a:extLst>
                <a:ext uri="{FF2B5EF4-FFF2-40B4-BE49-F238E27FC236}">
                  <a16:creationId xmlns:a16="http://schemas.microsoft.com/office/drawing/2014/main" id="{6DD56F59-6768-08C9-0303-BC0ACE66EC3B}"/>
                </a:ext>
              </a:extLst>
            </p:cNvPr>
            <p:cNvSpPr txBox="1"/>
            <p:nvPr/>
          </p:nvSpPr>
          <p:spPr>
            <a:xfrm>
              <a:off x="5218804" y="2163944"/>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49" name="TextBox 48">
              <a:extLst>
                <a:ext uri="{FF2B5EF4-FFF2-40B4-BE49-F238E27FC236}">
                  <a16:creationId xmlns:a16="http://schemas.microsoft.com/office/drawing/2014/main" id="{42D76457-6689-8FBB-1CB4-3F37FDAACD6B}"/>
                </a:ext>
              </a:extLst>
            </p:cNvPr>
            <p:cNvSpPr txBox="1"/>
            <p:nvPr/>
          </p:nvSpPr>
          <p:spPr>
            <a:xfrm>
              <a:off x="5477331" y="2129473"/>
              <a:ext cx="3502882" cy="276999"/>
            </a:xfrm>
            <a:prstGeom prst="rect">
              <a:avLst/>
            </a:prstGeom>
            <a:noFill/>
          </p:spPr>
          <p:txBody>
            <a:bodyPr wrap="none" rtlCol="0">
              <a:spAutoFit/>
            </a:bodyPr>
            <a:lstStyle/>
            <a:p>
              <a:pPr algn="l"/>
              <a:r>
                <a:rPr lang="en-US" sz="1200" b="1" spc="0" baseline="0">
                  <a:ln/>
                  <a:latin typeface="Roboto"/>
                  <a:ea typeface="Roboto"/>
                  <a:sym typeface="Roboto"/>
                  <a:rtl val="0"/>
                </a:rPr>
                <a:t>Vision, mission statement, and a paradigm shift</a:t>
              </a:r>
            </a:p>
          </p:txBody>
        </p:sp>
        <p:sp>
          <p:nvSpPr>
            <p:cNvPr id="50" name="TextBox 49">
              <a:extLst>
                <a:ext uri="{FF2B5EF4-FFF2-40B4-BE49-F238E27FC236}">
                  <a16:creationId xmlns:a16="http://schemas.microsoft.com/office/drawing/2014/main" id="{D97211A4-F145-B4C4-567A-D50C57D7E9D0}"/>
                </a:ext>
              </a:extLst>
            </p:cNvPr>
            <p:cNvSpPr txBox="1"/>
            <p:nvPr/>
          </p:nvSpPr>
          <p:spPr>
            <a:xfrm>
              <a:off x="8717505" y="2129473"/>
              <a:ext cx="2201244" cy="276999"/>
            </a:xfrm>
            <a:prstGeom prst="rect">
              <a:avLst/>
            </a:prstGeom>
            <a:noFill/>
          </p:spPr>
          <p:txBody>
            <a:bodyPr wrap="none" rtlCol="0">
              <a:spAutoFit/>
            </a:bodyPr>
            <a:lstStyle/>
            <a:p>
              <a:pPr algn="l"/>
              <a:r>
                <a:rPr lang="en-US" sz="1200" spc="0" baseline="0">
                  <a:ln/>
                  <a:latin typeface="Roboto"/>
                  <a:ea typeface="Roboto"/>
                  <a:sym typeface="Roboto"/>
                  <a:rtl val="0"/>
                </a:rPr>
                <a:t>for addressing the challenge.</a:t>
              </a:r>
            </a:p>
          </p:txBody>
        </p:sp>
        <p:sp>
          <p:nvSpPr>
            <p:cNvPr id="51" name="TextBox 50">
              <a:extLst>
                <a:ext uri="{FF2B5EF4-FFF2-40B4-BE49-F238E27FC236}">
                  <a16:creationId xmlns:a16="http://schemas.microsoft.com/office/drawing/2014/main" id="{1C7ADEF3-6AF4-E1DF-5678-A31DD6CEA5CE}"/>
                </a:ext>
              </a:extLst>
            </p:cNvPr>
            <p:cNvSpPr txBox="1"/>
            <p:nvPr/>
          </p:nvSpPr>
          <p:spPr>
            <a:xfrm>
              <a:off x="5218804" y="2350083"/>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52" name="TextBox 51">
              <a:extLst>
                <a:ext uri="{FF2B5EF4-FFF2-40B4-BE49-F238E27FC236}">
                  <a16:creationId xmlns:a16="http://schemas.microsoft.com/office/drawing/2014/main" id="{0D8110D1-B4F5-2539-3EE3-C9DD8F730A0D}"/>
                </a:ext>
              </a:extLst>
            </p:cNvPr>
            <p:cNvSpPr txBox="1"/>
            <p:nvPr/>
          </p:nvSpPr>
          <p:spPr>
            <a:xfrm>
              <a:off x="5477331" y="2315613"/>
              <a:ext cx="1401346" cy="276999"/>
            </a:xfrm>
            <a:prstGeom prst="rect">
              <a:avLst/>
            </a:prstGeom>
            <a:noFill/>
          </p:spPr>
          <p:txBody>
            <a:bodyPr wrap="none" rtlCol="0">
              <a:spAutoFit/>
            </a:bodyPr>
            <a:lstStyle/>
            <a:p>
              <a:pPr algn="l"/>
              <a:r>
                <a:rPr lang="en-US" sz="1200" b="1" spc="0" baseline="0">
                  <a:ln/>
                  <a:latin typeface="Roboto"/>
                  <a:ea typeface="Roboto"/>
                  <a:sym typeface="Roboto"/>
                  <a:rtl val="0"/>
                </a:rPr>
                <a:t>Theory of Change</a:t>
              </a:r>
            </a:p>
          </p:txBody>
        </p:sp>
        <p:sp>
          <p:nvSpPr>
            <p:cNvPr id="53" name="TextBox 52">
              <a:extLst>
                <a:ext uri="{FF2B5EF4-FFF2-40B4-BE49-F238E27FC236}">
                  <a16:creationId xmlns:a16="http://schemas.microsoft.com/office/drawing/2014/main" id="{43E0026B-A7F8-8814-970B-C38A485438A6}"/>
                </a:ext>
              </a:extLst>
            </p:cNvPr>
            <p:cNvSpPr txBox="1"/>
            <p:nvPr/>
          </p:nvSpPr>
          <p:spPr>
            <a:xfrm>
              <a:off x="6706774" y="2315613"/>
              <a:ext cx="1164101" cy="276999"/>
            </a:xfrm>
            <a:prstGeom prst="rect">
              <a:avLst/>
            </a:prstGeom>
            <a:noFill/>
          </p:spPr>
          <p:txBody>
            <a:bodyPr wrap="none" rtlCol="0">
              <a:spAutoFit/>
            </a:bodyPr>
            <a:lstStyle/>
            <a:p>
              <a:pPr algn="l"/>
              <a:r>
                <a:rPr lang="en-US" sz="1200" spc="0" baseline="0">
                  <a:ln/>
                  <a:latin typeface="Roboto"/>
                  <a:ea typeface="Roboto"/>
                  <a:sym typeface="Roboto"/>
                  <a:rtl val="0"/>
                </a:rPr>
                <a:t>including long</a:t>
              </a:r>
            </a:p>
          </p:txBody>
        </p:sp>
        <p:sp>
          <p:nvSpPr>
            <p:cNvPr id="54" name="TextBox 53">
              <a:extLst>
                <a:ext uri="{FF2B5EF4-FFF2-40B4-BE49-F238E27FC236}">
                  <a16:creationId xmlns:a16="http://schemas.microsoft.com/office/drawing/2014/main" id="{517AD027-87EA-8B4B-81E3-8B753E4C1E6F}"/>
                </a:ext>
              </a:extLst>
            </p:cNvPr>
            <p:cNvSpPr txBox="1"/>
            <p:nvPr/>
          </p:nvSpPr>
          <p:spPr>
            <a:xfrm>
              <a:off x="7628866" y="2315613"/>
              <a:ext cx="226344" cy="276999"/>
            </a:xfrm>
            <a:prstGeom prst="rect">
              <a:avLst/>
            </a:prstGeom>
            <a:noFill/>
          </p:spPr>
          <p:txBody>
            <a:bodyPr wrap="none" rtlCol="0">
              <a:spAutoFit/>
            </a:bodyPr>
            <a:lstStyle/>
            <a:p>
              <a:pPr algn="l"/>
              <a:r>
                <a:rPr lang="en-US" sz="1200" spc="0" baseline="0">
                  <a:ln/>
                  <a:latin typeface="Roboto"/>
                  <a:ea typeface="Roboto"/>
                  <a:sym typeface="Roboto"/>
                  <a:rtl val="0"/>
                </a:rPr>
                <a:t>-</a:t>
              </a:r>
            </a:p>
          </p:txBody>
        </p:sp>
        <p:sp>
          <p:nvSpPr>
            <p:cNvPr id="55" name="TextBox 54">
              <a:extLst>
                <a:ext uri="{FF2B5EF4-FFF2-40B4-BE49-F238E27FC236}">
                  <a16:creationId xmlns:a16="http://schemas.microsoft.com/office/drawing/2014/main" id="{FED1AD96-4C38-02B0-35E2-F248E4595FBD}"/>
                </a:ext>
              </a:extLst>
            </p:cNvPr>
            <p:cNvSpPr txBox="1"/>
            <p:nvPr/>
          </p:nvSpPr>
          <p:spPr>
            <a:xfrm>
              <a:off x="7670506" y="2315613"/>
              <a:ext cx="3417923" cy="276999"/>
            </a:xfrm>
            <a:prstGeom prst="rect">
              <a:avLst/>
            </a:prstGeom>
            <a:noFill/>
          </p:spPr>
          <p:txBody>
            <a:bodyPr wrap="none" rtlCol="0">
              <a:spAutoFit/>
            </a:bodyPr>
            <a:lstStyle/>
            <a:p>
              <a:pPr algn="l"/>
              <a:r>
                <a:rPr lang="en-US" sz="1200" spc="0" baseline="0">
                  <a:ln/>
                  <a:latin typeface="Roboto"/>
                  <a:ea typeface="Roboto"/>
                  <a:sym typeface="Roboto"/>
                  <a:rtl val="0"/>
                </a:rPr>
                <a:t>term outcomes, immediate outcomes, outputs,</a:t>
              </a:r>
            </a:p>
          </p:txBody>
        </p:sp>
        <p:sp>
          <p:nvSpPr>
            <p:cNvPr id="56" name="TextBox 55">
              <a:extLst>
                <a:ext uri="{FF2B5EF4-FFF2-40B4-BE49-F238E27FC236}">
                  <a16:creationId xmlns:a16="http://schemas.microsoft.com/office/drawing/2014/main" id="{FB5D681F-5EE6-C43E-1156-99708A5A71A7}"/>
                </a:ext>
              </a:extLst>
            </p:cNvPr>
            <p:cNvSpPr txBox="1"/>
            <p:nvPr/>
          </p:nvSpPr>
          <p:spPr>
            <a:xfrm>
              <a:off x="5477331" y="2508646"/>
              <a:ext cx="3368230" cy="276999"/>
            </a:xfrm>
            <a:prstGeom prst="rect">
              <a:avLst/>
            </a:prstGeom>
            <a:noFill/>
          </p:spPr>
          <p:txBody>
            <a:bodyPr wrap="none" rtlCol="0">
              <a:spAutoFit/>
            </a:bodyPr>
            <a:lstStyle/>
            <a:p>
              <a:pPr algn="l"/>
              <a:r>
                <a:rPr lang="en-US" sz="1200" spc="0" baseline="0">
                  <a:ln/>
                  <a:latin typeface="Roboto"/>
                  <a:ea typeface="Roboto"/>
                  <a:sym typeface="Roboto"/>
                  <a:rtl val="0"/>
                </a:rPr>
                <a:t>activities, inputs, assumption, external factors</a:t>
              </a:r>
            </a:p>
          </p:txBody>
        </p:sp>
        <p:sp>
          <p:nvSpPr>
            <p:cNvPr id="57" name="TextBox 56">
              <a:extLst>
                <a:ext uri="{FF2B5EF4-FFF2-40B4-BE49-F238E27FC236}">
                  <a16:creationId xmlns:a16="http://schemas.microsoft.com/office/drawing/2014/main" id="{AA9BBF18-6785-9CB6-185D-5904E06CB2B3}"/>
                </a:ext>
              </a:extLst>
            </p:cNvPr>
            <p:cNvSpPr txBox="1"/>
            <p:nvPr/>
          </p:nvSpPr>
          <p:spPr>
            <a:xfrm>
              <a:off x="5218804" y="2929183"/>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58" name="TextBox 57">
              <a:extLst>
                <a:ext uri="{FF2B5EF4-FFF2-40B4-BE49-F238E27FC236}">
                  <a16:creationId xmlns:a16="http://schemas.microsoft.com/office/drawing/2014/main" id="{7C6B87AE-03FB-127C-081D-2E297B1D3709}"/>
                </a:ext>
              </a:extLst>
            </p:cNvPr>
            <p:cNvSpPr txBox="1"/>
            <p:nvPr/>
          </p:nvSpPr>
          <p:spPr>
            <a:xfrm>
              <a:off x="5477331" y="2894712"/>
              <a:ext cx="1015021" cy="276999"/>
            </a:xfrm>
            <a:prstGeom prst="rect">
              <a:avLst/>
            </a:prstGeom>
            <a:noFill/>
          </p:spPr>
          <p:txBody>
            <a:bodyPr wrap="none" rtlCol="0">
              <a:spAutoFit/>
            </a:bodyPr>
            <a:lstStyle/>
            <a:p>
              <a:pPr algn="l"/>
              <a:r>
                <a:rPr lang="en-US" sz="1200" b="1" spc="0" baseline="0">
                  <a:ln/>
                  <a:latin typeface="Roboto"/>
                  <a:ea typeface="Roboto"/>
                  <a:sym typeface="Roboto"/>
                  <a:rtl val="0"/>
                </a:rPr>
                <a:t>Goals, multi</a:t>
              </a:r>
            </a:p>
          </p:txBody>
        </p:sp>
        <p:sp>
          <p:nvSpPr>
            <p:cNvPr id="59" name="TextBox 58">
              <a:extLst>
                <a:ext uri="{FF2B5EF4-FFF2-40B4-BE49-F238E27FC236}">
                  <a16:creationId xmlns:a16="http://schemas.microsoft.com/office/drawing/2014/main" id="{33F7BABA-40A8-5213-D2F4-DD106CE6E5EF}"/>
                </a:ext>
              </a:extLst>
            </p:cNvPr>
            <p:cNvSpPr txBox="1"/>
            <p:nvPr/>
          </p:nvSpPr>
          <p:spPr>
            <a:xfrm>
              <a:off x="6278764" y="2894712"/>
              <a:ext cx="245580" cy="276999"/>
            </a:xfrm>
            <a:prstGeom prst="rect">
              <a:avLst/>
            </a:prstGeom>
            <a:noFill/>
          </p:spPr>
          <p:txBody>
            <a:bodyPr wrap="none" rtlCol="0">
              <a:spAutoFit/>
            </a:bodyPr>
            <a:lstStyle/>
            <a:p>
              <a:pPr algn="l"/>
              <a:r>
                <a:rPr lang="en-US" sz="1200" b="1" spc="0" baseline="0">
                  <a:ln/>
                  <a:latin typeface="Roboto"/>
                  <a:ea typeface="Roboto"/>
                  <a:sym typeface="Roboto"/>
                  <a:rtl val="0"/>
                </a:rPr>
                <a:t>-</a:t>
              </a:r>
            </a:p>
          </p:txBody>
        </p:sp>
        <p:sp>
          <p:nvSpPr>
            <p:cNvPr id="60" name="TextBox 59">
              <a:extLst>
                <a:ext uri="{FF2B5EF4-FFF2-40B4-BE49-F238E27FC236}">
                  <a16:creationId xmlns:a16="http://schemas.microsoft.com/office/drawing/2014/main" id="{6494ACFA-4363-25DB-911C-8C2E2B689E1C}"/>
                </a:ext>
              </a:extLst>
            </p:cNvPr>
            <p:cNvSpPr txBox="1"/>
            <p:nvPr/>
          </p:nvSpPr>
          <p:spPr>
            <a:xfrm>
              <a:off x="6337653" y="2894712"/>
              <a:ext cx="1808508" cy="276999"/>
            </a:xfrm>
            <a:prstGeom prst="rect">
              <a:avLst/>
            </a:prstGeom>
            <a:noFill/>
          </p:spPr>
          <p:txBody>
            <a:bodyPr wrap="none" rtlCol="0">
              <a:spAutoFit/>
            </a:bodyPr>
            <a:lstStyle/>
            <a:p>
              <a:pPr algn="l"/>
              <a:r>
                <a:rPr lang="en-US" sz="1200" b="1" spc="0" baseline="0">
                  <a:ln/>
                  <a:latin typeface="Roboto"/>
                  <a:ea typeface="Roboto"/>
                  <a:sym typeface="Roboto"/>
                  <a:rtl val="0"/>
                </a:rPr>
                <a:t>sector objectives, multi</a:t>
              </a:r>
            </a:p>
          </p:txBody>
        </p:sp>
        <p:sp>
          <p:nvSpPr>
            <p:cNvPr id="61" name="TextBox 60">
              <a:extLst>
                <a:ext uri="{FF2B5EF4-FFF2-40B4-BE49-F238E27FC236}">
                  <a16:creationId xmlns:a16="http://schemas.microsoft.com/office/drawing/2014/main" id="{5D10CEA1-C3BD-3DC4-5CDA-F428FDB02A4A}"/>
                </a:ext>
              </a:extLst>
            </p:cNvPr>
            <p:cNvSpPr txBox="1"/>
            <p:nvPr/>
          </p:nvSpPr>
          <p:spPr>
            <a:xfrm>
              <a:off x="7906076" y="2894712"/>
              <a:ext cx="245580" cy="276999"/>
            </a:xfrm>
            <a:prstGeom prst="rect">
              <a:avLst/>
            </a:prstGeom>
            <a:noFill/>
          </p:spPr>
          <p:txBody>
            <a:bodyPr wrap="none" rtlCol="0">
              <a:spAutoFit/>
            </a:bodyPr>
            <a:lstStyle/>
            <a:p>
              <a:pPr algn="l"/>
              <a:r>
                <a:rPr lang="en-US" sz="1200" b="1" spc="0" baseline="0">
                  <a:ln/>
                  <a:latin typeface="Roboto"/>
                  <a:ea typeface="Roboto"/>
                  <a:sym typeface="Roboto"/>
                  <a:rtl val="0"/>
                </a:rPr>
                <a:t>-</a:t>
              </a:r>
            </a:p>
          </p:txBody>
        </p:sp>
        <p:sp>
          <p:nvSpPr>
            <p:cNvPr id="62" name="TextBox 61">
              <a:extLst>
                <a:ext uri="{FF2B5EF4-FFF2-40B4-BE49-F238E27FC236}">
                  <a16:creationId xmlns:a16="http://schemas.microsoft.com/office/drawing/2014/main" id="{5BE20B37-D53B-7FFB-5B25-6B18A2B8A0EB}"/>
                </a:ext>
              </a:extLst>
            </p:cNvPr>
            <p:cNvSpPr txBox="1"/>
            <p:nvPr/>
          </p:nvSpPr>
          <p:spPr>
            <a:xfrm>
              <a:off x="7964951" y="2894712"/>
              <a:ext cx="2326278" cy="276999"/>
            </a:xfrm>
            <a:prstGeom prst="rect">
              <a:avLst/>
            </a:prstGeom>
            <a:noFill/>
          </p:spPr>
          <p:txBody>
            <a:bodyPr wrap="none" rtlCol="0">
              <a:spAutoFit/>
            </a:bodyPr>
            <a:lstStyle/>
            <a:p>
              <a:pPr algn="l"/>
              <a:r>
                <a:rPr lang="en-US" sz="1200" b="1" spc="0" baseline="0">
                  <a:ln/>
                  <a:latin typeface="Roboto"/>
                  <a:ea typeface="Roboto"/>
                  <a:sym typeface="Roboto"/>
                  <a:rtl val="0"/>
                </a:rPr>
                <a:t>sector integrated interventions</a:t>
              </a:r>
            </a:p>
          </p:txBody>
        </p:sp>
        <p:sp>
          <p:nvSpPr>
            <p:cNvPr id="63" name="TextBox 62">
              <a:extLst>
                <a:ext uri="{FF2B5EF4-FFF2-40B4-BE49-F238E27FC236}">
                  <a16:creationId xmlns:a16="http://schemas.microsoft.com/office/drawing/2014/main" id="{F410B5AE-9F66-34A5-21B1-56385EAD55A8}"/>
                </a:ext>
              </a:extLst>
            </p:cNvPr>
            <p:cNvSpPr txBox="1"/>
            <p:nvPr/>
          </p:nvSpPr>
          <p:spPr>
            <a:xfrm>
              <a:off x="10073357" y="2894712"/>
              <a:ext cx="966931" cy="276999"/>
            </a:xfrm>
            <a:prstGeom prst="rect">
              <a:avLst/>
            </a:prstGeom>
            <a:noFill/>
          </p:spPr>
          <p:txBody>
            <a:bodyPr wrap="none" rtlCol="0">
              <a:spAutoFit/>
            </a:bodyPr>
            <a:lstStyle/>
            <a:p>
              <a:pPr algn="l"/>
              <a:r>
                <a:rPr lang="en-US" sz="1200" spc="0" baseline="0">
                  <a:ln/>
                  <a:latin typeface="Roboto"/>
                  <a:ea typeface="Roboto"/>
                  <a:sym typeface="Roboto"/>
                  <a:rtl val="0"/>
                </a:rPr>
                <a:t>(Education,</a:t>
              </a:r>
            </a:p>
          </p:txBody>
        </p:sp>
        <p:sp>
          <p:nvSpPr>
            <p:cNvPr id="64" name="TextBox 63">
              <a:extLst>
                <a:ext uri="{FF2B5EF4-FFF2-40B4-BE49-F238E27FC236}">
                  <a16:creationId xmlns:a16="http://schemas.microsoft.com/office/drawing/2014/main" id="{4D56D78A-36D2-D649-C2F0-8A25CF9CAABB}"/>
                </a:ext>
              </a:extLst>
            </p:cNvPr>
            <p:cNvSpPr txBox="1"/>
            <p:nvPr/>
          </p:nvSpPr>
          <p:spPr>
            <a:xfrm>
              <a:off x="5477331" y="3087746"/>
              <a:ext cx="5412059" cy="276999"/>
            </a:xfrm>
            <a:prstGeom prst="rect">
              <a:avLst/>
            </a:prstGeom>
            <a:noFill/>
          </p:spPr>
          <p:txBody>
            <a:bodyPr wrap="none" rtlCol="0">
              <a:spAutoFit/>
            </a:bodyPr>
            <a:lstStyle/>
            <a:p>
              <a:pPr algn="l"/>
              <a:r>
                <a:rPr lang="en-US" sz="1200" spc="0" baseline="0">
                  <a:ln/>
                  <a:latin typeface="Roboto"/>
                  <a:ea typeface="Roboto"/>
                  <a:sym typeface="Roboto"/>
                  <a:rtl val="0"/>
                </a:rPr>
                <a:t>WASH, Child Protection, Social Behavioral Change, Health, Nutrition, Gender</a:t>
              </a:r>
            </a:p>
          </p:txBody>
        </p:sp>
        <p:sp>
          <p:nvSpPr>
            <p:cNvPr id="65" name="TextBox 64">
              <a:extLst>
                <a:ext uri="{FF2B5EF4-FFF2-40B4-BE49-F238E27FC236}">
                  <a16:creationId xmlns:a16="http://schemas.microsoft.com/office/drawing/2014/main" id="{2224B83C-8C49-12F6-89F3-70C5D4DFF2E6}"/>
                </a:ext>
              </a:extLst>
            </p:cNvPr>
            <p:cNvSpPr txBox="1"/>
            <p:nvPr/>
          </p:nvSpPr>
          <p:spPr>
            <a:xfrm>
              <a:off x="5477331" y="3273885"/>
              <a:ext cx="679994" cy="276999"/>
            </a:xfrm>
            <a:prstGeom prst="rect">
              <a:avLst/>
            </a:prstGeom>
            <a:noFill/>
          </p:spPr>
          <p:txBody>
            <a:bodyPr wrap="none" rtlCol="0">
              <a:spAutoFit/>
            </a:bodyPr>
            <a:lstStyle/>
            <a:p>
              <a:pPr algn="l"/>
              <a:r>
                <a:rPr lang="en-US" sz="1200" spc="0" baseline="0">
                  <a:ln/>
                  <a:latin typeface="Roboto"/>
                  <a:ea typeface="Roboto"/>
                  <a:sym typeface="Roboto"/>
                  <a:rtl val="0"/>
                </a:rPr>
                <a:t>norms)</a:t>
              </a:r>
            </a:p>
          </p:txBody>
        </p:sp>
        <p:sp>
          <p:nvSpPr>
            <p:cNvPr id="66" name="TextBox 65">
              <a:extLst>
                <a:ext uri="{FF2B5EF4-FFF2-40B4-BE49-F238E27FC236}">
                  <a16:creationId xmlns:a16="http://schemas.microsoft.com/office/drawing/2014/main" id="{3F527924-F7B2-A303-B778-41C6FA7E0122}"/>
                </a:ext>
              </a:extLst>
            </p:cNvPr>
            <p:cNvSpPr txBox="1"/>
            <p:nvPr/>
          </p:nvSpPr>
          <p:spPr>
            <a:xfrm>
              <a:off x="5218804" y="3501389"/>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67" name="TextBox 66">
              <a:extLst>
                <a:ext uri="{FF2B5EF4-FFF2-40B4-BE49-F238E27FC236}">
                  <a16:creationId xmlns:a16="http://schemas.microsoft.com/office/drawing/2014/main" id="{F6A2B778-CD70-9D8A-EADA-B73570513F15}"/>
                </a:ext>
              </a:extLst>
            </p:cNvPr>
            <p:cNvSpPr txBox="1"/>
            <p:nvPr/>
          </p:nvSpPr>
          <p:spPr>
            <a:xfrm>
              <a:off x="5477331" y="3466918"/>
              <a:ext cx="1632178" cy="276999"/>
            </a:xfrm>
            <a:prstGeom prst="rect">
              <a:avLst/>
            </a:prstGeom>
            <a:noFill/>
          </p:spPr>
          <p:txBody>
            <a:bodyPr wrap="none" rtlCol="0">
              <a:spAutoFit/>
            </a:bodyPr>
            <a:lstStyle/>
            <a:p>
              <a:pPr algn="l"/>
              <a:r>
                <a:rPr lang="en-US" sz="1200" b="1" spc="0" baseline="0">
                  <a:ln/>
                  <a:latin typeface="Roboto"/>
                  <a:ea typeface="Roboto"/>
                  <a:sym typeface="Roboto"/>
                  <a:rtl val="0"/>
                </a:rPr>
                <a:t>Implementation Plan</a:t>
              </a:r>
            </a:p>
          </p:txBody>
        </p:sp>
        <p:sp>
          <p:nvSpPr>
            <p:cNvPr id="68" name="TextBox 67">
              <a:extLst>
                <a:ext uri="{FF2B5EF4-FFF2-40B4-BE49-F238E27FC236}">
                  <a16:creationId xmlns:a16="http://schemas.microsoft.com/office/drawing/2014/main" id="{BB27C076-CD75-12C7-547C-66ABF4E72E6C}"/>
                </a:ext>
              </a:extLst>
            </p:cNvPr>
            <p:cNvSpPr txBox="1"/>
            <p:nvPr/>
          </p:nvSpPr>
          <p:spPr>
            <a:xfrm>
              <a:off x="6912154" y="3466918"/>
              <a:ext cx="4089581" cy="276999"/>
            </a:xfrm>
            <a:prstGeom prst="rect">
              <a:avLst/>
            </a:prstGeom>
            <a:noFill/>
          </p:spPr>
          <p:txBody>
            <a:bodyPr wrap="none" rtlCol="0">
              <a:spAutoFit/>
            </a:bodyPr>
            <a:lstStyle/>
            <a:p>
              <a:pPr algn="l"/>
              <a:r>
                <a:rPr lang="en-US" sz="1200" spc="0" baseline="0">
                  <a:ln/>
                  <a:latin typeface="Roboto"/>
                  <a:ea typeface="Roboto"/>
                  <a:sym typeface="Roboto"/>
                  <a:rtl val="0"/>
                </a:rPr>
                <a:t>(Gola, objectives, deliverables, implementation schedule,</a:t>
              </a:r>
            </a:p>
          </p:txBody>
        </p:sp>
        <p:sp>
          <p:nvSpPr>
            <p:cNvPr id="69" name="TextBox 68">
              <a:extLst>
                <a:ext uri="{FF2B5EF4-FFF2-40B4-BE49-F238E27FC236}">
                  <a16:creationId xmlns:a16="http://schemas.microsoft.com/office/drawing/2014/main" id="{622C62A1-D221-1ECB-69CC-D62CC5A1C0D5}"/>
                </a:ext>
              </a:extLst>
            </p:cNvPr>
            <p:cNvSpPr txBox="1"/>
            <p:nvPr/>
          </p:nvSpPr>
          <p:spPr>
            <a:xfrm>
              <a:off x="5477331" y="3659952"/>
              <a:ext cx="1662635" cy="276999"/>
            </a:xfrm>
            <a:prstGeom prst="rect">
              <a:avLst/>
            </a:prstGeom>
            <a:noFill/>
          </p:spPr>
          <p:txBody>
            <a:bodyPr wrap="none" rtlCol="0">
              <a:spAutoFit/>
            </a:bodyPr>
            <a:lstStyle/>
            <a:p>
              <a:pPr algn="l"/>
              <a:r>
                <a:rPr lang="en-US" sz="1200" spc="0" baseline="0">
                  <a:ln/>
                  <a:latin typeface="Roboto"/>
                  <a:ea typeface="Roboto"/>
                  <a:sym typeface="Roboto"/>
                  <a:rtl val="0"/>
                </a:rPr>
                <a:t>resources, task break</a:t>
              </a:r>
            </a:p>
          </p:txBody>
        </p:sp>
        <p:sp>
          <p:nvSpPr>
            <p:cNvPr id="70" name="TextBox 69">
              <a:extLst>
                <a:ext uri="{FF2B5EF4-FFF2-40B4-BE49-F238E27FC236}">
                  <a16:creationId xmlns:a16="http://schemas.microsoft.com/office/drawing/2014/main" id="{0371E6B7-CE29-BC50-4BAD-93375C4F5391}"/>
                </a:ext>
              </a:extLst>
            </p:cNvPr>
            <p:cNvSpPr txBox="1"/>
            <p:nvPr/>
          </p:nvSpPr>
          <p:spPr>
            <a:xfrm>
              <a:off x="6893485" y="3659952"/>
              <a:ext cx="226344" cy="276999"/>
            </a:xfrm>
            <a:prstGeom prst="rect">
              <a:avLst/>
            </a:prstGeom>
            <a:noFill/>
          </p:spPr>
          <p:txBody>
            <a:bodyPr wrap="none" rtlCol="0">
              <a:spAutoFit/>
            </a:bodyPr>
            <a:lstStyle/>
            <a:p>
              <a:pPr algn="l"/>
              <a:r>
                <a:rPr lang="en-US" sz="1200" spc="0" baseline="0">
                  <a:ln/>
                  <a:latin typeface="Roboto"/>
                  <a:ea typeface="Roboto"/>
                  <a:sym typeface="Roboto"/>
                  <a:rtl val="0"/>
                </a:rPr>
                <a:t>-</a:t>
              </a:r>
            </a:p>
          </p:txBody>
        </p:sp>
        <p:sp>
          <p:nvSpPr>
            <p:cNvPr id="71" name="TextBox 70">
              <a:extLst>
                <a:ext uri="{FF2B5EF4-FFF2-40B4-BE49-F238E27FC236}">
                  <a16:creationId xmlns:a16="http://schemas.microsoft.com/office/drawing/2014/main" id="{FF8A0848-94ED-013F-42D3-DD561FCF56FE}"/>
                </a:ext>
              </a:extLst>
            </p:cNvPr>
            <p:cNvSpPr txBox="1"/>
            <p:nvPr/>
          </p:nvSpPr>
          <p:spPr>
            <a:xfrm>
              <a:off x="6935139" y="3659952"/>
              <a:ext cx="4160113" cy="276999"/>
            </a:xfrm>
            <a:prstGeom prst="rect">
              <a:avLst/>
            </a:prstGeom>
            <a:noFill/>
          </p:spPr>
          <p:txBody>
            <a:bodyPr wrap="none" rtlCol="0">
              <a:spAutoFit/>
            </a:bodyPr>
            <a:lstStyle/>
            <a:p>
              <a:pPr algn="l"/>
              <a:r>
                <a:rPr lang="en-US" sz="1200" spc="0" baseline="0">
                  <a:ln/>
                  <a:latin typeface="Roboto"/>
                  <a:ea typeface="Roboto"/>
                  <a:sym typeface="Roboto"/>
                  <a:rtl val="0"/>
                </a:rPr>
                <a:t>dawn, with timelines and responsible entities with budget</a:t>
              </a:r>
            </a:p>
          </p:txBody>
        </p:sp>
        <p:sp>
          <p:nvSpPr>
            <p:cNvPr id="72" name="TextBox 71">
              <a:extLst>
                <a:ext uri="{FF2B5EF4-FFF2-40B4-BE49-F238E27FC236}">
                  <a16:creationId xmlns:a16="http://schemas.microsoft.com/office/drawing/2014/main" id="{738DE42C-72A8-7A30-1A03-4E6F53F68782}"/>
                </a:ext>
              </a:extLst>
            </p:cNvPr>
            <p:cNvSpPr txBox="1"/>
            <p:nvPr/>
          </p:nvSpPr>
          <p:spPr>
            <a:xfrm>
              <a:off x="5477331" y="3852985"/>
              <a:ext cx="1946367" cy="276999"/>
            </a:xfrm>
            <a:prstGeom prst="rect">
              <a:avLst/>
            </a:prstGeom>
            <a:noFill/>
          </p:spPr>
          <p:txBody>
            <a:bodyPr wrap="none" rtlCol="0">
              <a:spAutoFit/>
            </a:bodyPr>
            <a:lstStyle/>
            <a:p>
              <a:pPr algn="l"/>
              <a:r>
                <a:rPr lang="en-US" sz="1200" spc="0" baseline="0">
                  <a:ln/>
                  <a:latin typeface="Roboto"/>
                  <a:ea typeface="Roboto"/>
                  <a:sym typeface="Roboto"/>
                  <a:rtl val="0"/>
                </a:rPr>
                <a:t>and resource allocations)</a:t>
              </a:r>
            </a:p>
          </p:txBody>
        </p:sp>
        <p:sp>
          <p:nvSpPr>
            <p:cNvPr id="73" name="TextBox 72">
              <a:extLst>
                <a:ext uri="{FF2B5EF4-FFF2-40B4-BE49-F238E27FC236}">
                  <a16:creationId xmlns:a16="http://schemas.microsoft.com/office/drawing/2014/main" id="{7D83D733-0256-5805-A5AD-7D8EFFF04099}"/>
                </a:ext>
              </a:extLst>
            </p:cNvPr>
            <p:cNvSpPr txBox="1"/>
            <p:nvPr/>
          </p:nvSpPr>
          <p:spPr>
            <a:xfrm>
              <a:off x="5218804" y="4266628"/>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74" name="TextBox 73">
              <a:extLst>
                <a:ext uri="{FF2B5EF4-FFF2-40B4-BE49-F238E27FC236}">
                  <a16:creationId xmlns:a16="http://schemas.microsoft.com/office/drawing/2014/main" id="{E533F91C-19F3-CEC0-00E5-4932BC50E70F}"/>
                </a:ext>
              </a:extLst>
            </p:cNvPr>
            <p:cNvSpPr txBox="1"/>
            <p:nvPr/>
          </p:nvSpPr>
          <p:spPr>
            <a:xfrm>
              <a:off x="5477331" y="4232157"/>
              <a:ext cx="2844048" cy="276999"/>
            </a:xfrm>
            <a:prstGeom prst="rect">
              <a:avLst/>
            </a:prstGeom>
            <a:noFill/>
          </p:spPr>
          <p:txBody>
            <a:bodyPr wrap="none" rtlCol="0">
              <a:spAutoFit/>
            </a:bodyPr>
            <a:lstStyle/>
            <a:p>
              <a:pPr algn="l"/>
              <a:r>
                <a:rPr lang="en-US" sz="1200" b="1" spc="0" baseline="0">
                  <a:ln/>
                  <a:latin typeface="Roboto"/>
                  <a:ea typeface="Roboto"/>
                  <a:sym typeface="Roboto"/>
                  <a:rtl val="0"/>
                </a:rPr>
                <a:t>Coordination and delivery mechanism:</a:t>
              </a:r>
            </a:p>
          </p:txBody>
        </p:sp>
        <p:sp>
          <p:nvSpPr>
            <p:cNvPr id="75" name="TextBox 74">
              <a:extLst>
                <a:ext uri="{FF2B5EF4-FFF2-40B4-BE49-F238E27FC236}">
                  <a16:creationId xmlns:a16="http://schemas.microsoft.com/office/drawing/2014/main" id="{47678588-47B2-F2C1-9727-8FB5DC585779}"/>
                </a:ext>
              </a:extLst>
            </p:cNvPr>
            <p:cNvSpPr txBox="1"/>
            <p:nvPr/>
          </p:nvSpPr>
          <p:spPr>
            <a:xfrm>
              <a:off x="8097041" y="4232157"/>
              <a:ext cx="2127505" cy="276999"/>
            </a:xfrm>
            <a:prstGeom prst="rect">
              <a:avLst/>
            </a:prstGeom>
            <a:noFill/>
          </p:spPr>
          <p:txBody>
            <a:bodyPr wrap="none" rtlCol="0">
              <a:spAutoFit/>
            </a:bodyPr>
            <a:lstStyle/>
            <a:p>
              <a:pPr algn="l"/>
              <a:r>
                <a:rPr lang="en-US" sz="1200" spc="0" baseline="0">
                  <a:ln/>
                  <a:latin typeface="Roboto"/>
                  <a:ea typeface="Roboto"/>
                  <a:sym typeface="Roboto"/>
                  <a:rtl val="0"/>
                </a:rPr>
                <a:t>Inter and intra departmental</a:t>
              </a:r>
            </a:p>
          </p:txBody>
        </p:sp>
        <p:sp>
          <p:nvSpPr>
            <p:cNvPr id="76" name="TextBox 75">
              <a:extLst>
                <a:ext uri="{FF2B5EF4-FFF2-40B4-BE49-F238E27FC236}">
                  <a16:creationId xmlns:a16="http://schemas.microsoft.com/office/drawing/2014/main" id="{687535EE-C265-7F40-3BC3-F50EB896089B}"/>
                </a:ext>
              </a:extLst>
            </p:cNvPr>
            <p:cNvSpPr txBox="1"/>
            <p:nvPr/>
          </p:nvSpPr>
          <p:spPr>
            <a:xfrm>
              <a:off x="5477331" y="4425191"/>
              <a:ext cx="5772734" cy="276999"/>
            </a:xfrm>
            <a:prstGeom prst="rect">
              <a:avLst/>
            </a:prstGeom>
            <a:noFill/>
          </p:spPr>
          <p:txBody>
            <a:bodyPr wrap="none" rtlCol="0">
              <a:spAutoFit/>
            </a:bodyPr>
            <a:lstStyle/>
            <a:p>
              <a:pPr algn="l"/>
              <a:r>
                <a:rPr lang="en-US" sz="1200" spc="0" baseline="0">
                  <a:ln/>
                  <a:latin typeface="Roboto"/>
                  <a:ea typeface="Roboto"/>
                  <a:sym typeface="Roboto"/>
                  <a:rtl val="0"/>
                </a:rPr>
                <a:t>collaborations, donors/partners coordination mechanism, resource mapping and</a:t>
              </a:r>
            </a:p>
          </p:txBody>
        </p:sp>
        <p:sp>
          <p:nvSpPr>
            <p:cNvPr id="77" name="TextBox 76">
              <a:extLst>
                <a:ext uri="{FF2B5EF4-FFF2-40B4-BE49-F238E27FC236}">
                  <a16:creationId xmlns:a16="http://schemas.microsoft.com/office/drawing/2014/main" id="{70EF2AEC-2808-E8FE-31F5-4E551DD45081}"/>
                </a:ext>
              </a:extLst>
            </p:cNvPr>
            <p:cNvSpPr txBox="1"/>
            <p:nvPr/>
          </p:nvSpPr>
          <p:spPr>
            <a:xfrm>
              <a:off x="5477331" y="4618224"/>
              <a:ext cx="2299027" cy="276999"/>
            </a:xfrm>
            <a:prstGeom prst="rect">
              <a:avLst/>
            </a:prstGeom>
            <a:noFill/>
          </p:spPr>
          <p:txBody>
            <a:bodyPr wrap="none" rtlCol="0">
              <a:spAutoFit/>
            </a:bodyPr>
            <a:lstStyle/>
            <a:p>
              <a:pPr algn="l"/>
              <a:r>
                <a:rPr lang="en-US" sz="1200" spc="0" baseline="0">
                  <a:ln/>
                  <a:latin typeface="Roboto"/>
                  <a:ea typeface="Roboto"/>
                  <a:sym typeface="Roboto"/>
                  <a:rtl val="0"/>
                </a:rPr>
                <a:t>resource leverage mechanism,</a:t>
              </a:r>
            </a:p>
          </p:txBody>
        </p:sp>
        <p:sp>
          <p:nvSpPr>
            <p:cNvPr id="78" name="TextBox 77">
              <a:extLst>
                <a:ext uri="{FF2B5EF4-FFF2-40B4-BE49-F238E27FC236}">
                  <a16:creationId xmlns:a16="http://schemas.microsoft.com/office/drawing/2014/main" id="{80990689-F8FB-BF0B-4892-5677A09F1D25}"/>
                </a:ext>
              </a:extLst>
            </p:cNvPr>
            <p:cNvSpPr txBox="1"/>
            <p:nvPr/>
          </p:nvSpPr>
          <p:spPr>
            <a:xfrm>
              <a:off x="5218804" y="5038761"/>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79" name="TextBox 78">
              <a:extLst>
                <a:ext uri="{FF2B5EF4-FFF2-40B4-BE49-F238E27FC236}">
                  <a16:creationId xmlns:a16="http://schemas.microsoft.com/office/drawing/2014/main" id="{0AE149AB-C4D2-3F3A-551F-2791AB8BC38E}"/>
                </a:ext>
              </a:extLst>
            </p:cNvPr>
            <p:cNvSpPr txBox="1"/>
            <p:nvPr/>
          </p:nvSpPr>
          <p:spPr>
            <a:xfrm>
              <a:off x="5477331" y="5004290"/>
              <a:ext cx="2002471" cy="276999"/>
            </a:xfrm>
            <a:prstGeom prst="rect">
              <a:avLst/>
            </a:prstGeom>
            <a:noFill/>
          </p:spPr>
          <p:txBody>
            <a:bodyPr wrap="none" rtlCol="0">
              <a:spAutoFit/>
            </a:bodyPr>
            <a:lstStyle/>
            <a:p>
              <a:pPr algn="l"/>
              <a:r>
                <a:rPr lang="en-US" sz="1200" b="1" spc="0" baseline="0">
                  <a:ln/>
                  <a:latin typeface="Roboto"/>
                  <a:ea typeface="Roboto"/>
                  <a:sym typeface="Roboto"/>
                  <a:rtl val="0"/>
                </a:rPr>
                <a:t>Monitoring and evaluation</a:t>
              </a:r>
            </a:p>
          </p:txBody>
        </p:sp>
        <p:sp>
          <p:nvSpPr>
            <p:cNvPr id="80" name="TextBox 79">
              <a:extLst>
                <a:ext uri="{FF2B5EF4-FFF2-40B4-BE49-F238E27FC236}">
                  <a16:creationId xmlns:a16="http://schemas.microsoft.com/office/drawing/2014/main" id="{AA3385BB-7366-1D26-17C7-75C8B9687E21}"/>
                </a:ext>
              </a:extLst>
            </p:cNvPr>
            <p:cNvSpPr txBox="1"/>
            <p:nvPr/>
          </p:nvSpPr>
          <p:spPr>
            <a:xfrm>
              <a:off x="7274092" y="5004290"/>
              <a:ext cx="3126177" cy="276999"/>
            </a:xfrm>
            <a:prstGeom prst="rect">
              <a:avLst/>
            </a:prstGeom>
            <a:noFill/>
          </p:spPr>
          <p:txBody>
            <a:bodyPr wrap="none" rtlCol="0">
              <a:spAutoFit/>
            </a:bodyPr>
            <a:lstStyle/>
            <a:p>
              <a:pPr algn="l"/>
              <a:r>
                <a:rPr lang="en-US" sz="1200" spc="0" baseline="0">
                  <a:ln/>
                  <a:latin typeface="Roboto"/>
                  <a:ea typeface="Roboto"/>
                  <a:sym typeface="Roboto"/>
                  <a:rtl val="0"/>
                </a:rPr>
                <a:t>(Key Performance Indicators, performance</a:t>
              </a:r>
            </a:p>
          </p:txBody>
        </p:sp>
        <p:sp>
          <p:nvSpPr>
            <p:cNvPr id="81" name="TextBox 80">
              <a:extLst>
                <a:ext uri="{FF2B5EF4-FFF2-40B4-BE49-F238E27FC236}">
                  <a16:creationId xmlns:a16="http://schemas.microsoft.com/office/drawing/2014/main" id="{264AA6D7-FCC8-244A-59FB-19C6D0E34780}"/>
                </a:ext>
              </a:extLst>
            </p:cNvPr>
            <p:cNvSpPr txBox="1"/>
            <p:nvPr/>
          </p:nvSpPr>
          <p:spPr>
            <a:xfrm>
              <a:off x="5477331" y="5197324"/>
              <a:ext cx="4971233" cy="276999"/>
            </a:xfrm>
            <a:prstGeom prst="rect">
              <a:avLst/>
            </a:prstGeom>
            <a:noFill/>
          </p:spPr>
          <p:txBody>
            <a:bodyPr wrap="none" rtlCol="0">
              <a:spAutoFit/>
            </a:bodyPr>
            <a:lstStyle/>
            <a:p>
              <a:pPr algn="l"/>
              <a:r>
                <a:rPr lang="en-US" sz="1200" spc="0" baseline="0">
                  <a:ln/>
                  <a:latin typeface="Roboto"/>
                  <a:ea typeface="Roboto"/>
                  <a:sym typeface="Roboto"/>
                  <a:rtl val="0"/>
                </a:rPr>
                <a:t>benchmarks, interim and post implementation review/evaluation, risk</a:t>
              </a:r>
            </a:p>
          </p:txBody>
        </p:sp>
        <p:sp>
          <p:nvSpPr>
            <p:cNvPr id="82" name="TextBox 81">
              <a:extLst>
                <a:ext uri="{FF2B5EF4-FFF2-40B4-BE49-F238E27FC236}">
                  <a16:creationId xmlns:a16="http://schemas.microsoft.com/office/drawing/2014/main" id="{4EFFD48E-C7D8-A35F-9DA2-4B34AA1F7C80}"/>
                </a:ext>
              </a:extLst>
            </p:cNvPr>
            <p:cNvSpPr txBox="1"/>
            <p:nvPr/>
          </p:nvSpPr>
          <p:spPr>
            <a:xfrm>
              <a:off x="5477331" y="5383463"/>
              <a:ext cx="2932213" cy="276999"/>
            </a:xfrm>
            <a:prstGeom prst="rect">
              <a:avLst/>
            </a:prstGeom>
            <a:noFill/>
          </p:spPr>
          <p:txBody>
            <a:bodyPr wrap="none" rtlCol="0">
              <a:spAutoFit/>
            </a:bodyPr>
            <a:lstStyle/>
            <a:p>
              <a:pPr algn="l"/>
              <a:r>
                <a:rPr lang="en-US" sz="1200" spc="0" baseline="0">
                  <a:ln/>
                  <a:latin typeface="Roboto"/>
                  <a:ea typeface="Roboto"/>
                  <a:sym typeface="Roboto"/>
                  <a:rtl val="0"/>
                </a:rPr>
                <a:t>management and mitigation strategies)</a:t>
              </a:r>
            </a:p>
          </p:txBody>
        </p:sp>
        <p:sp>
          <p:nvSpPr>
            <p:cNvPr id="83" name="TextBox 82">
              <a:extLst>
                <a:ext uri="{FF2B5EF4-FFF2-40B4-BE49-F238E27FC236}">
                  <a16:creationId xmlns:a16="http://schemas.microsoft.com/office/drawing/2014/main" id="{F87E9060-F370-B8DF-2A75-74AF256A79E3}"/>
                </a:ext>
              </a:extLst>
            </p:cNvPr>
            <p:cNvSpPr txBox="1"/>
            <p:nvPr/>
          </p:nvSpPr>
          <p:spPr>
            <a:xfrm>
              <a:off x="5218804" y="5804000"/>
              <a:ext cx="277640" cy="276999"/>
            </a:xfrm>
            <a:prstGeom prst="rect">
              <a:avLst/>
            </a:prstGeom>
            <a:noFill/>
          </p:spPr>
          <p:txBody>
            <a:bodyPr wrap="none" rtlCol="0">
              <a:spAutoFit/>
            </a:bodyPr>
            <a:lstStyle/>
            <a:p>
              <a:pPr algn="l"/>
              <a:r>
                <a:rPr lang="en-US" sz="1200" spc="0" baseline="0">
                  <a:ln/>
                  <a:latin typeface="Courier New"/>
                  <a:cs typeface="Courier New"/>
                  <a:sym typeface="Courier New"/>
                  <a:rtl val="0"/>
                </a:rPr>
                <a:t>o</a:t>
              </a:r>
            </a:p>
          </p:txBody>
        </p:sp>
        <p:sp>
          <p:nvSpPr>
            <p:cNvPr id="84" name="TextBox 83">
              <a:extLst>
                <a:ext uri="{FF2B5EF4-FFF2-40B4-BE49-F238E27FC236}">
                  <a16:creationId xmlns:a16="http://schemas.microsoft.com/office/drawing/2014/main" id="{CE0ACBBB-A0C2-CE93-756B-046CFC508F83}"/>
                </a:ext>
              </a:extLst>
            </p:cNvPr>
            <p:cNvSpPr txBox="1"/>
            <p:nvPr/>
          </p:nvSpPr>
          <p:spPr>
            <a:xfrm>
              <a:off x="5477331" y="5769529"/>
              <a:ext cx="1619354" cy="276999"/>
            </a:xfrm>
            <a:prstGeom prst="rect">
              <a:avLst/>
            </a:prstGeom>
            <a:noFill/>
          </p:spPr>
          <p:txBody>
            <a:bodyPr wrap="none" rtlCol="0">
              <a:spAutoFit/>
            </a:bodyPr>
            <a:lstStyle/>
            <a:p>
              <a:pPr algn="l"/>
              <a:r>
                <a:rPr lang="en-US" sz="1200" b="1" spc="0" baseline="0">
                  <a:ln/>
                  <a:latin typeface="Roboto"/>
                  <a:ea typeface="Roboto"/>
                  <a:sym typeface="Roboto"/>
                  <a:rtl val="0"/>
                </a:rPr>
                <a:t>Communication plan</a:t>
              </a:r>
            </a:p>
          </p:txBody>
        </p:sp>
        <p:sp>
          <p:nvSpPr>
            <p:cNvPr id="85" name="TextBox 84">
              <a:extLst>
                <a:ext uri="{FF2B5EF4-FFF2-40B4-BE49-F238E27FC236}">
                  <a16:creationId xmlns:a16="http://schemas.microsoft.com/office/drawing/2014/main" id="{0D82E3C5-4069-54F9-6617-A88212716679}"/>
                </a:ext>
              </a:extLst>
            </p:cNvPr>
            <p:cNvSpPr txBox="1"/>
            <p:nvPr/>
          </p:nvSpPr>
          <p:spPr>
            <a:xfrm>
              <a:off x="6904978" y="5769529"/>
              <a:ext cx="3717684" cy="276999"/>
            </a:xfrm>
            <a:prstGeom prst="rect">
              <a:avLst/>
            </a:prstGeom>
            <a:noFill/>
          </p:spPr>
          <p:txBody>
            <a:bodyPr wrap="none" rtlCol="0">
              <a:spAutoFit/>
            </a:bodyPr>
            <a:lstStyle/>
            <a:p>
              <a:pPr algn="l"/>
              <a:r>
                <a:rPr lang="en-US" sz="1200" spc="0" baseline="0">
                  <a:ln/>
                  <a:latin typeface="Roboto"/>
                  <a:ea typeface="Roboto"/>
                  <a:sym typeface="Roboto"/>
                  <a:rtl val="0"/>
                </a:rPr>
                <a:t>(Purpose, communication objectives, stakeholders’</a:t>
              </a:r>
            </a:p>
          </p:txBody>
        </p:sp>
        <p:sp>
          <p:nvSpPr>
            <p:cNvPr id="86" name="TextBox 85">
              <a:extLst>
                <a:ext uri="{FF2B5EF4-FFF2-40B4-BE49-F238E27FC236}">
                  <a16:creationId xmlns:a16="http://schemas.microsoft.com/office/drawing/2014/main" id="{98CF9C18-89DD-7ACE-E2CE-5B7CDE8B4D08}"/>
                </a:ext>
              </a:extLst>
            </p:cNvPr>
            <p:cNvSpPr txBox="1"/>
            <p:nvPr/>
          </p:nvSpPr>
          <p:spPr>
            <a:xfrm>
              <a:off x="5477331" y="5962563"/>
              <a:ext cx="5091458" cy="276999"/>
            </a:xfrm>
            <a:prstGeom prst="rect">
              <a:avLst/>
            </a:prstGeom>
            <a:noFill/>
          </p:spPr>
          <p:txBody>
            <a:bodyPr wrap="none" rtlCol="0">
              <a:spAutoFit/>
            </a:bodyPr>
            <a:lstStyle/>
            <a:p>
              <a:pPr algn="l"/>
              <a:r>
                <a:rPr lang="en-US" sz="1200" spc="0" baseline="0">
                  <a:ln/>
                  <a:latin typeface="Roboto"/>
                  <a:ea typeface="Roboto"/>
                  <a:sym typeface="Roboto"/>
                  <a:rtl val="0"/>
                </a:rPr>
                <a:t>identification, communication methods/modalities and tools, feedback</a:t>
              </a:r>
            </a:p>
          </p:txBody>
        </p:sp>
        <p:sp>
          <p:nvSpPr>
            <p:cNvPr id="87" name="TextBox 86">
              <a:extLst>
                <a:ext uri="{FF2B5EF4-FFF2-40B4-BE49-F238E27FC236}">
                  <a16:creationId xmlns:a16="http://schemas.microsoft.com/office/drawing/2014/main" id="{241C9EBD-960E-242D-1DDE-58F1824026DF}"/>
                </a:ext>
              </a:extLst>
            </p:cNvPr>
            <p:cNvSpPr txBox="1"/>
            <p:nvPr/>
          </p:nvSpPr>
          <p:spPr>
            <a:xfrm>
              <a:off x="5477331" y="6155596"/>
              <a:ext cx="1048685" cy="276999"/>
            </a:xfrm>
            <a:prstGeom prst="rect">
              <a:avLst/>
            </a:prstGeom>
            <a:noFill/>
          </p:spPr>
          <p:txBody>
            <a:bodyPr wrap="none" rtlCol="0">
              <a:spAutoFit/>
            </a:bodyPr>
            <a:lstStyle/>
            <a:p>
              <a:pPr algn="l"/>
              <a:r>
                <a:rPr lang="en-US" sz="1200" spc="0" baseline="0">
                  <a:ln/>
                  <a:latin typeface="Roboto"/>
                  <a:ea typeface="Roboto"/>
                  <a:sym typeface="Roboto"/>
                  <a:rtl val="0"/>
                </a:rPr>
                <a:t>mechanism)</a:t>
              </a:r>
            </a:p>
          </p:txBody>
        </p:sp>
        <p:sp>
          <p:nvSpPr>
            <p:cNvPr id="88" name="Freeform: Shape 87">
              <a:extLst>
                <a:ext uri="{FF2B5EF4-FFF2-40B4-BE49-F238E27FC236}">
                  <a16:creationId xmlns:a16="http://schemas.microsoft.com/office/drawing/2014/main" id="{930BA87F-8D5C-C1B1-3C2A-507B69CE3451}"/>
                </a:ext>
              </a:extLst>
            </p:cNvPr>
            <p:cNvSpPr/>
            <p:nvPr/>
          </p:nvSpPr>
          <p:spPr>
            <a:xfrm>
              <a:off x="4317802" y="2102515"/>
              <a:ext cx="358490" cy="2756381"/>
            </a:xfrm>
            <a:custGeom>
              <a:avLst/>
              <a:gdLst>
                <a:gd name="connsiteX0" fmla="*/ 0 w 358490"/>
                <a:gd name="connsiteY0" fmla="*/ 0 h 1220246"/>
                <a:gd name="connsiteX1" fmla="*/ 232936 w 358490"/>
                <a:gd name="connsiteY1" fmla="*/ 0 h 1220246"/>
                <a:gd name="connsiteX2" fmla="*/ 232936 w 358490"/>
                <a:gd name="connsiteY2" fmla="*/ 590158 h 1220246"/>
                <a:gd name="connsiteX3" fmla="*/ 268868 w 358490"/>
                <a:gd name="connsiteY3" fmla="*/ 590158 h 1220246"/>
                <a:gd name="connsiteX4" fmla="*/ 268868 w 358490"/>
                <a:gd name="connsiteY4" fmla="*/ 590158 h 1220246"/>
                <a:gd name="connsiteX5" fmla="*/ 358490 w 358490"/>
                <a:gd name="connsiteY5" fmla="*/ 610123 h 1220246"/>
                <a:gd name="connsiteX6" fmla="*/ 268868 w 358490"/>
                <a:gd name="connsiteY6" fmla="*/ 630088 h 1220246"/>
                <a:gd name="connsiteX7" fmla="*/ 268868 w 358490"/>
                <a:gd name="connsiteY7" fmla="*/ 630088 h 1220246"/>
                <a:gd name="connsiteX8" fmla="*/ 232936 w 358490"/>
                <a:gd name="connsiteY8" fmla="*/ 630088 h 1220246"/>
                <a:gd name="connsiteX9" fmla="*/ 232936 w 358490"/>
                <a:gd name="connsiteY9" fmla="*/ 1220246 h 1220246"/>
                <a:gd name="connsiteX10" fmla="*/ 0 w 358490"/>
                <a:gd name="connsiteY10" fmla="*/ 1220246 h 122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490" h="1220246">
                  <a:moveTo>
                    <a:pt x="0" y="0"/>
                  </a:moveTo>
                  <a:lnTo>
                    <a:pt x="232936" y="0"/>
                  </a:lnTo>
                  <a:lnTo>
                    <a:pt x="232936" y="590158"/>
                  </a:lnTo>
                  <a:lnTo>
                    <a:pt x="268868" y="590158"/>
                  </a:lnTo>
                  <a:lnTo>
                    <a:pt x="268868" y="590158"/>
                  </a:lnTo>
                  <a:lnTo>
                    <a:pt x="358490" y="610123"/>
                  </a:lnTo>
                  <a:lnTo>
                    <a:pt x="268868" y="630088"/>
                  </a:lnTo>
                  <a:lnTo>
                    <a:pt x="268868" y="630088"/>
                  </a:lnTo>
                  <a:lnTo>
                    <a:pt x="232936" y="630088"/>
                  </a:lnTo>
                  <a:lnTo>
                    <a:pt x="232936" y="1220246"/>
                  </a:lnTo>
                  <a:lnTo>
                    <a:pt x="0" y="1220246"/>
                  </a:lnTo>
                  <a:close/>
                </a:path>
              </a:pathLst>
            </a:custGeom>
            <a:solidFill>
              <a:schemeClr val="accent3">
                <a:lumMod val="40000"/>
                <a:lumOff val="60000"/>
              </a:schemeClr>
            </a:solidFill>
            <a:ln w="11490" cap="flat">
              <a:solidFill>
                <a:srgbClr val="BF9000"/>
              </a:solidFill>
              <a:prstDash val="solid"/>
              <a:miter/>
            </a:ln>
          </p:spPr>
          <p:txBody>
            <a:bodyPr rtlCol="0" anchor="ctr"/>
            <a:lstStyle/>
            <a:p>
              <a:endParaRPr lang="en-US" sz="1200"/>
            </a:p>
          </p:txBody>
        </p:sp>
      </p:grpSp>
    </p:spTree>
    <p:extLst>
      <p:ext uri="{BB962C8B-B14F-4D97-AF65-F5344CB8AC3E}">
        <p14:creationId xmlns:p14="http://schemas.microsoft.com/office/powerpoint/2010/main" val="257895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a:extLst>
              <a:ext uri="{FF2B5EF4-FFF2-40B4-BE49-F238E27FC236}">
                <a16:creationId xmlns:a16="http://schemas.microsoft.com/office/drawing/2014/main" id="{3996597A-300A-963B-425B-4C7F7F7535D4}"/>
              </a:ext>
            </a:extLst>
          </p:cNvPr>
          <p:cNvGrpSpPr/>
          <p:nvPr/>
        </p:nvGrpSpPr>
        <p:grpSpPr>
          <a:xfrm>
            <a:off x="348657" y="341641"/>
            <a:ext cx="11379200" cy="6104426"/>
            <a:chOff x="348657" y="341641"/>
            <a:chExt cx="11379200" cy="6104426"/>
          </a:xfrm>
        </p:grpSpPr>
        <p:sp>
          <p:nvSpPr>
            <p:cNvPr id="6" name="Freeform: Shape 5">
              <a:extLst>
                <a:ext uri="{FF2B5EF4-FFF2-40B4-BE49-F238E27FC236}">
                  <a16:creationId xmlns:a16="http://schemas.microsoft.com/office/drawing/2014/main" id="{9D4943C6-6637-3790-B0A6-313D8FC545EE}"/>
                </a:ext>
              </a:extLst>
            </p:cNvPr>
            <p:cNvSpPr/>
            <p:nvPr/>
          </p:nvSpPr>
          <p:spPr>
            <a:xfrm>
              <a:off x="348657" y="350067"/>
              <a:ext cx="11379200" cy="6096000"/>
            </a:xfrm>
            <a:custGeom>
              <a:avLst/>
              <a:gdLst>
                <a:gd name="connsiteX0" fmla="*/ 0 w 11379200"/>
                <a:gd name="connsiteY0" fmla="*/ 0 h 6096000"/>
                <a:gd name="connsiteX1" fmla="*/ 11379200 w 11379200"/>
                <a:gd name="connsiteY1" fmla="*/ 0 h 6096000"/>
                <a:gd name="connsiteX2" fmla="*/ 11379200 w 11379200"/>
                <a:gd name="connsiteY2" fmla="*/ 6096000 h 6096000"/>
                <a:gd name="connsiteX3" fmla="*/ 0 w 11379200"/>
                <a:gd name="connsiteY3" fmla="*/ 6096000 h 6096000"/>
              </a:gdLst>
              <a:ahLst/>
              <a:cxnLst>
                <a:cxn ang="0">
                  <a:pos x="connsiteX0" y="connsiteY0"/>
                </a:cxn>
                <a:cxn ang="0">
                  <a:pos x="connsiteX1" y="connsiteY1"/>
                </a:cxn>
                <a:cxn ang="0">
                  <a:pos x="connsiteX2" y="connsiteY2"/>
                </a:cxn>
                <a:cxn ang="0">
                  <a:pos x="connsiteX3" y="connsiteY3"/>
                </a:cxn>
              </a:cxnLst>
              <a:rect l="l" t="t" r="r" b="b"/>
              <a:pathLst>
                <a:path w="11379200" h="6096000">
                  <a:moveTo>
                    <a:pt x="0" y="0"/>
                  </a:moveTo>
                  <a:lnTo>
                    <a:pt x="11379200" y="0"/>
                  </a:lnTo>
                  <a:lnTo>
                    <a:pt x="11379200" y="6096000"/>
                  </a:lnTo>
                  <a:lnTo>
                    <a:pt x="0" y="6096000"/>
                  </a:lnTo>
                  <a:close/>
                </a:path>
              </a:pathLst>
            </a:custGeom>
            <a:noFill/>
            <a:ln w="7108" cap="flat">
              <a:noFill/>
              <a:prstDash val="solid"/>
              <a:miter/>
            </a:ln>
          </p:spPr>
          <p:txBody>
            <a:bodyPr rtlCol="0" anchor="ctr"/>
            <a:lstStyle/>
            <a:p>
              <a:endParaRPr lang="en-US" sz="1200"/>
            </a:p>
          </p:txBody>
        </p:sp>
        <p:sp>
          <p:nvSpPr>
            <p:cNvPr id="10" name="TextBox 9">
              <a:extLst>
                <a:ext uri="{FF2B5EF4-FFF2-40B4-BE49-F238E27FC236}">
                  <a16:creationId xmlns:a16="http://schemas.microsoft.com/office/drawing/2014/main" id="{6D921E62-9623-4396-92B2-1A29C5314EEF}"/>
                </a:ext>
              </a:extLst>
            </p:cNvPr>
            <p:cNvSpPr txBox="1"/>
            <p:nvPr/>
          </p:nvSpPr>
          <p:spPr>
            <a:xfrm>
              <a:off x="4304777" y="419493"/>
              <a:ext cx="184731" cy="369332"/>
            </a:xfrm>
            <a:prstGeom prst="rect">
              <a:avLst/>
            </a:prstGeom>
            <a:noFill/>
          </p:spPr>
          <p:txBody>
            <a:bodyPr wrap="none" rtlCol="0">
              <a:spAutoFit/>
            </a:bodyPr>
            <a:lstStyle/>
            <a:p>
              <a:pPr algn="l"/>
              <a:endParaRPr lang="en-US" spc="0" baseline="0" dirty="0">
                <a:ln/>
                <a:solidFill>
                  <a:srgbClr val="002060"/>
                </a:solidFill>
                <a:latin typeface="Arial"/>
                <a:cs typeface="Arial"/>
                <a:sym typeface="Arial"/>
                <a:rtl val="0"/>
              </a:endParaRPr>
            </a:p>
          </p:txBody>
        </p:sp>
        <p:sp>
          <p:nvSpPr>
            <p:cNvPr id="11" name="TextBox 10">
              <a:extLst>
                <a:ext uri="{FF2B5EF4-FFF2-40B4-BE49-F238E27FC236}">
                  <a16:creationId xmlns:a16="http://schemas.microsoft.com/office/drawing/2014/main" id="{FB7FEB72-6758-E31A-54D3-9A80FCDD5E67}"/>
                </a:ext>
              </a:extLst>
            </p:cNvPr>
            <p:cNvSpPr txBox="1"/>
            <p:nvPr/>
          </p:nvSpPr>
          <p:spPr>
            <a:xfrm>
              <a:off x="3287759" y="341641"/>
              <a:ext cx="5468228" cy="369332"/>
            </a:xfrm>
            <a:prstGeom prst="rect">
              <a:avLst/>
            </a:prstGeom>
            <a:noFill/>
          </p:spPr>
          <p:txBody>
            <a:bodyPr wrap="none" rtlCol="0">
              <a:spAutoFit/>
            </a:bodyPr>
            <a:lstStyle/>
            <a:p>
              <a:r>
                <a:rPr lang="en-US" b="1" spc="0" baseline="0" dirty="0">
                  <a:ln/>
                  <a:solidFill>
                    <a:srgbClr val="0070C0"/>
                  </a:solidFill>
                  <a:latin typeface="Arial"/>
                  <a:cs typeface="Arial"/>
                  <a:sym typeface="Arial"/>
                  <a:rtl val="0"/>
                </a:rPr>
                <a:t>Phase-2: Convene Donors/Partners’ Consortium</a:t>
              </a:r>
            </a:p>
          </p:txBody>
        </p:sp>
        <p:sp>
          <p:nvSpPr>
            <p:cNvPr id="12" name="TextBox 11">
              <a:extLst>
                <a:ext uri="{FF2B5EF4-FFF2-40B4-BE49-F238E27FC236}">
                  <a16:creationId xmlns:a16="http://schemas.microsoft.com/office/drawing/2014/main" id="{EA25B025-257F-CD95-6840-5CA757E95682}"/>
                </a:ext>
              </a:extLst>
            </p:cNvPr>
            <p:cNvSpPr txBox="1"/>
            <p:nvPr/>
          </p:nvSpPr>
          <p:spPr>
            <a:xfrm>
              <a:off x="817820" y="690427"/>
              <a:ext cx="9960804" cy="646331"/>
            </a:xfrm>
            <a:prstGeom prst="rect">
              <a:avLst/>
            </a:prstGeom>
            <a:noFill/>
          </p:spPr>
          <p:txBody>
            <a:bodyPr wrap="none" rtlCol="0">
              <a:spAutoFit/>
            </a:bodyPr>
            <a:lstStyle/>
            <a:p>
              <a:r>
                <a:rPr lang="en-US" b="1" spc="0" baseline="0" dirty="0">
                  <a:ln/>
                  <a:solidFill>
                    <a:srgbClr val="0070C0"/>
                  </a:solidFill>
                  <a:latin typeface="Arial"/>
                  <a:cs typeface="Arial"/>
                  <a:sym typeface="Arial"/>
                  <a:rtl val="0"/>
                </a:rPr>
                <a:t>to develop a costed Action Plan to support delivery on the Sindh Multi-Sectoral RoadMap</a:t>
              </a:r>
            </a:p>
            <a:p>
              <a:pPr algn="ctr"/>
              <a:r>
                <a:rPr lang="en-US" b="1" spc="0" baseline="0" dirty="0">
                  <a:ln/>
                  <a:solidFill>
                    <a:srgbClr val="0070C0"/>
                  </a:solidFill>
                  <a:latin typeface="Arial"/>
                  <a:cs typeface="Arial"/>
                  <a:sym typeface="Arial"/>
                  <a:rtl val="0"/>
                </a:rPr>
                <a:t> on OOSC/A</a:t>
              </a:r>
            </a:p>
          </p:txBody>
        </p:sp>
        <p:sp>
          <p:nvSpPr>
            <p:cNvPr id="14" name="TextBox 13">
              <a:extLst>
                <a:ext uri="{FF2B5EF4-FFF2-40B4-BE49-F238E27FC236}">
                  <a16:creationId xmlns:a16="http://schemas.microsoft.com/office/drawing/2014/main" id="{406F79F8-A07E-20DC-73EC-0283776409AE}"/>
                </a:ext>
              </a:extLst>
            </p:cNvPr>
            <p:cNvSpPr txBox="1"/>
            <p:nvPr/>
          </p:nvSpPr>
          <p:spPr>
            <a:xfrm>
              <a:off x="8826679" y="690427"/>
              <a:ext cx="261610" cy="369332"/>
            </a:xfrm>
            <a:prstGeom prst="rect">
              <a:avLst/>
            </a:prstGeom>
            <a:noFill/>
          </p:spPr>
          <p:txBody>
            <a:bodyPr wrap="none" rtlCol="0">
              <a:spAutoFit/>
            </a:bodyPr>
            <a:lstStyle/>
            <a:p>
              <a:pPr algn="l"/>
              <a:r>
                <a:rPr lang="en-US" spc="0" baseline="0">
                  <a:ln/>
                  <a:solidFill>
                    <a:srgbClr val="002060"/>
                  </a:solidFill>
                  <a:latin typeface="Arial"/>
                  <a:cs typeface="Arial"/>
                  <a:sym typeface="Arial"/>
                  <a:rtl val="0"/>
                </a:rPr>
                <a:t>-</a:t>
              </a:r>
            </a:p>
          </p:txBody>
        </p:sp>
        <p:sp>
          <p:nvSpPr>
            <p:cNvPr id="16" name="TextBox 15">
              <a:extLst>
                <a:ext uri="{FF2B5EF4-FFF2-40B4-BE49-F238E27FC236}">
                  <a16:creationId xmlns:a16="http://schemas.microsoft.com/office/drawing/2014/main" id="{6A2EDF81-4487-04C4-EBB1-0C3A8E8FE6CC}"/>
                </a:ext>
              </a:extLst>
            </p:cNvPr>
            <p:cNvSpPr txBox="1"/>
            <p:nvPr/>
          </p:nvSpPr>
          <p:spPr>
            <a:xfrm>
              <a:off x="9943832" y="690427"/>
              <a:ext cx="184731" cy="369332"/>
            </a:xfrm>
            <a:prstGeom prst="rect">
              <a:avLst/>
            </a:prstGeom>
            <a:noFill/>
          </p:spPr>
          <p:txBody>
            <a:bodyPr wrap="none" rtlCol="0">
              <a:spAutoFit/>
            </a:bodyPr>
            <a:lstStyle/>
            <a:p>
              <a:pPr algn="l"/>
              <a:endParaRPr lang="en-US" spc="0" baseline="0" dirty="0">
                <a:ln/>
                <a:solidFill>
                  <a:srgbClr val="002060"/>
                </a:solidFill>
                <a:latin typeface="Arial"/>
                <a:cs typeface="Arial"/>
                <a:sym typeface="Arial"/>
                <a:rtl val="0"/>
              </a:endParaRPr>
            </a:p>
          </p:txBody>
        </p:sp>
        <p:sp>
          <p:nvSpPr>
            <p:cNvPr id="18" name="Freeform: Shape 17">
              <a:extLst>
                <a:ext uri="{FF2B5EF4-FFF2-40B4-BE49-F238E27FC236}">
                  <a16:creationId xmlns:a16="http://schemas.microsoft.com/office/drawing/2014/main" id="{AB0B45B1-E380-1726-0398-A8AF419CA47A}"/>
                </a:ext>
              </a:extLst>
            </p:cNvPr>
            <p:cNvSpPr/>
            <p:nvPr/>
          </p:nvSpPr>
          <p:spPr>
            <a:xfrm>
              <a:off x="910505" y="2097587"/>
              <a:ext cx="4843272" cy="4246880"/>
            </a:xfrm>
            <a:custGeom>
              <a:avLst/>
              <a:gdLst>
                <a:gd name="connsiteX0" fmla="*/ 0 w 4843272"/>
                <a:gd name="connsiteY0" fmla="*/ 707827 h 4246880"/>
                <a:gd name="connsiteX1" fmla="*/ 743218 w 4843272"/>
                <a:gd name="connsiteY1" fmla="*/ 0 h 4246880"/>
                <a:gd name="connsiteX2" fmla="*/ 4100054 w 4843272"/>
                <a:gd name="connsiteY2" fmla="*/ 0 h 4246880"/>
                <a:gd name="connsiteX3" fmla="*/ 4843272 w 4843272"/>
                <a:gd name="connsiteY3" fmla="*/ 707827 h 4246880"/>
                <a:gd name="connsiteX4" fmla="*/ 4843272 w 4843272"/>
                <a:gd name="connsiteY4" fmla="*/ 3539053 h 4246880"/>
                <a:gd name="connsiteX5" fmla="*/ 4100054 w 4843272"/>
                <a:gd name="connsiteY5" fmla="*/ 4246880 h 4246880"/>
                <a:gd name="connsiteX6" fmla="*/ 743218 w 4843272"/>
                <a:gd name="connsiteY6" fmla="*/ 4246880 h 4246880"/>
                <a:gd name="connsiteX7" fmla="*/ 0 w 4843272"/>
                <a:gd name="connsiteY7" fmla="*/ 3539053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3272" h="4246880">
                  <a:moveTo>
                    <a:pt x="0" y="707827"/>
                  </a:moveTo>
                  <a:cubicBezTo>
                    <a:pt x="0" y="316904"/>
                    <a:pt x="332749" y="0"/>
                    <a:pt x="743218" y="0"/>
                  </a:cubicBezTo>
                  <a:lnTo>
                    <a:pt x="4100054" y="0"/>
                  </a:lnTo>
                  <a:cubicBezTo>
                    <a:pt x="4510523" y="0"/>
                    <a:pt x="4843272" y="316904"/>
                    <a:pt x="4843272" y="707827"/>
                  </a:cubicBezTo>
                  <a:lnTo>
                    <a:pt x="4843272" y="3539053"/>
                  </a:lnTo>
                  <a:cubicBezTo>
                    <a:pt x="4843272" y="3929976"/>
                    <a:pt x="4510523" y="4246880"/>
                    <a:pt x="4100054" y="4246880"/>
                  </a:cubicBezTo>
                  <a:lnTo>
                    <a:pt x="743218" y="4246880"/>
                  </a:lnTo>
                  <a:cubicBezTo>
                    <a:pt x="332749" y="4246880"/>
                    <a:pt x="0" y="3929976"/>
                    <a:pt x="0" y="3539053"/>
                  </a:cubicBezTo>
                  <a:close/>
                </a:path>
              </a:pathLst>
            </a:custGeom>
            <a:solidFill>
              <a:srgbClr val="FFFFFF"/>
            </a:solidFill>
            <a:ln w="11847" cap="flat">
              <a:solidFill>
                <a:srgbClr val="5B9BD5"/>
              </a:solidFill>
              <a:prstDash val="solid"/>
              <a:miter/>
            </a:ln>
          </p:spPr>
          <p:txBody>
            <a:bodyPr rtlCol="0" anchor="ctr"/>
            <a:lstStyle/>
            <a:p>
              <a:endParaRPr lang="en-US" sz="1200"/>
            </a:p>
          </p:txBody>
        </p:sp>
        <p:sp>
          <p:nvSpPr>
            <p:cNvPr id="19" name="TextBox 18">
              <a:extLst>
                <a:ext uri="{FF2B5EF4-FFF2-40B4-BE49-F238E27FC236}">
                  <a16:creationId xmlns:a16="http://schemas.microsoft.com/office/drawing/2014/main" id="{067C2A80-BADE-078E-7CCB-4977C3329520}"/>
                </a:ext>
              </a:extLst>
            </p:cNvPr>
            <p:cNvSpPr txBox="1"/>
            <p:nvPr/>
          </p:nvSpPr>
          <p:spPr>
            <a:xfrm>
              <a:off x="1121993" y="2390533"/>
              <a:ext cx="35618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1.</a:t>
              </a:r>
            </a:p>
          </p:txBody>
        </p:sp>
        <p:sp>
          <p:nvSpPr>
            <p:cNvPr id="20" name="TextBox 19">
              <a:extLst>
                <a:ext uri="{FF2B5EF4-FFF2-40B4-BE49-F238E27FC236}">
                  <a16:creationId xmlns:a16="http://schemas.microsoft.com/office/drawing/2014/main" id="{6B2CE7F3-0940-7769-71D7-00F77ABA1618}"/>
                </a:ext>
              </a:extLst>
            </p:cNvPr>
            <p:cNvSpPr txBox="1"/>
            <p:nvPr/>
          </p:nvSpPr>
          <p:spPr>
            <a:xfrm>
              <a:off x="1335353" y="2390533"/>
              <a:ext cx="3858749"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Partnership mapping of donors/ partners</a:t>
              </a:r>
            </a:p>
          </p:txBody>
        </p:sp>
        <p:sp>
          <p:nvSpPr>
            <p:cNvPr id="21" name="TextBox 20">
              <a:extLst>
                <a:ext uri="{FF2B5EF4-FFF2-40B4-BE49-F238E27FC236}">
                  <a16:creationId xmlns:a16="http://schemas.microsoft.com/office/drawing/2014/main" id="{81C7CAAD-0451-3EFA-6742-DCD5AD9B2B4D}"/>
                </a:ext>
              </a:extLst>
            </p:cNvPr>
            <p:cNvSpPr txBox="1"/>
            <p:nvPr/>
          </p:nvSpPr>
          <p:spPr>
            <a:xfrm>
              <a:off x="1335353" y="2735973"/>
              <a:ext cx="1965603"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(Who, what, where)</a:t>
              </a:r>
            </a:p>
          </p:txBody>
        </p:sp>
        <p:sp>
          <p:nvSpPr>
            <p:cNvPr id="22" name="TextBox 21">
              <a:extLst>
                <a:ext uri="{FF2B5EF4-FFF2-40B4-BE49-F238E27FC236}">
                  <a16:creationId xmlns:a16="http://schemas.microsoft.com/office/drawing/2014/main" id="{AC03CD8E-6E67-EC04-0806-D69B7C8C8728}"/>
                </a:ext>
              </a:extLst>
            </p:cNvPr>
            <p:cNvSpPr txBox="1"/>
            <p:nvPr/>
          </p:nvSpPr>
          <p:spPr>
            <a:xfrm>
              <a:off x="1121993" y="3081413"/>
              <a:ext cx="35618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2.</a:t>
              </a:r>
            </a:p>
          </p:txBody>
        </p:sp>
        <p:sp>
          <p:nvSpPr>
            <p:cNvPr id="23" name="TextBox 22">
              <a:extLst>
                <a:ext uri="{FF2B5EF4-FFF2-40B4-BE49-F238E27FC236}">
                  <a16:creationId xmlns:a16="http://schemas.microsoft.com/office/drawing/2014/main" id="{C97DBA29-992D-9025-F487-F86B615C88B3}"/>
                </a:ext>
              </a:extLst>
            </p:cNvPr>
            <p:cNvSpPr txBox="1"/>
            <p:nvPr/>
          </p:nvSpPr>
          <p:spPr>
            <a:xfrm>
              <a:off x="1335353" y="3081413"/>
              <a:ext cx="4059125"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Costing and resource/funding gap analysis</a:t>
              </a:r>
            </a:p>
          </p:txBody>
        </p:sp>
        <p:sp>
          <p:nvSpPr>
            <p:cNvPr id="24" name="TextBox 23">
              <a:extLst>
                <a:ext uri="{FF2B5EF4-FFF2-40B4-BE49-F238E27FC236}">
                  <a16:creationId xmlns:a16="http://schemas.microsoft.com/office/drawing/2014/main" id="{012DC1FA-1557-C20B-5264-5DF2CFAF9052}"/>
                </a:ext>
              </a:extLst>
            </p:cNvPr>
            <p:cNvSpPr txBox="1"/>
            <p:nvPr/>
          </p:nvSpPr>
          <p:spPr>
            <a:xfrm>
              <a:off x="1335353" y="3426853"/>
              <a:ext cx="2309350"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of Chief Minister’s Multi</a:t>
              </a:r>
            </a:p>
          </p:txBody>
        </p:sp>
        <p:sp>
          <p:nvSpPr>
            <p:cNvPr id="25" name="TextBox 24">
              <a:extLst>
                <a:ext uri="{FF2B5EF4-FFF2-40B4-BE49-F238E27FC236}">
                  <a16:creationId xmlns:a16="http://schemas.microsoft.com/office/drawing/2014/main" id="{2AED06B8-E249-064E-5E41-DF7F6971E452}"/>
                </a:ext>
              </a:extLst>
            </p:cNvPr>
            <p:cNvSpPr txBox="1"/>
            <p:nvPr/>
          </p:nvSpPr>
          <p:spPr>
            <a:xfrm>
              <a:off x="3423913" y="3426853"/>
              <a:ext cx="253596"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a:t>
              </a:r>
            </a:p>
          </p:txBody>
        </p:sp>
        <p:sp>
          <p:nvSpPr>
            <p:cNvPr id="26" name="TextBox 25">
              <a:extLst>
                <a:ext uri="{FF2B5EF4-FFF2-40B4-BE49-F238E27FC236}">
                  <a16:creationId xmlns:a16="http://schemas.microsoft.com/office/drawing/2014/main" id="{FAC3FB2E-448E-5116-25E0-6CA559DADF08}"/>
                </a:ext>
              </a:extLst>
            </p:cNvPr>
            <p:cNvSpPr txBox="1"/>
            <p:nvPr/>
          </p:nvSpPr>
          <p:spPr>
            <a:xfrm>
              <a:off x="3490588" y="3426853"/>
              <a:ext cx="1882247"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Sectoral RoadMap</a:t>
              </a:r>
            </a:p>
          </p:txBody>
        </p:sp>
        <p:sp>
          <p:nvSpPr>
            <p:cNvPr id="27" name="TextBox 26">
              <a:extLst>
                <a:ext uri="{FF2B5EF4-FFF2-40B4-BE49-F238E27FC236}">
                  <a16:creationId xmlns:a16="http://schemas.microsoft.com/office/drawing/2014/main" id="{8709FDF5-D7C0-1930-9CEE-D63838D41A50}"/>
                </a:ext>
              </a:extLst>
            </p:cNvPr>
            <p:cNvSpPr txBox="1"/>
            <p:nvPr/>
          </p:nvSpPr>
          <p:spPr>
            <a:xfrm>
              <a:off x="1335353" y="3772293"/>
              <a:ext cx="3709542"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to address the challenge of OOSC/A in</a:t>
              </a:r>
            </a:p>
          </p:txBody>
        </p:sp>
        <p:sp>
          <p:nvSpPr>
            <p:cNvPr id="28" name="TextBox 27">
              <a:extLst>
                <a:ext uri="{FF2B5EF4-FFF2-40B4-BE49-F238E27FC236}">
                  <a16:creationId xmlns:a16="http://schemas.microsoft.com/office/drawing/2014/main" id="{020BDF8A-A6FE-B6EC-544A-BC8C7B751D8B}"/>
                </a:ext>
              </a:extLst>
            </p:cNvPr>
            <p:cNvSpPr txBox="1"/>
            <p:nvPr/>
          </p:nvSpPr>
          <p:spPr>
            <a:xfrm>
              <a:off x="1335353" y="4117733"/>
              <a:ext cx="764953"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Sindh.</a:t>
              </a:r>
            </a:p>
          </p:txBody>
        </p:sp>
        <p:sp>
          <p:nvSpPr>
            <p:cNvPr id="29" name="TextBox 28">
              <a:extLst>
                <a:ext uri="{FF2B5EF4-FFF2-40B4-BE49-F238E27FC236}">
                  <a16:creationId xmlns:a16="http://schemas.microsoft.com/office/drawing/2014/main" id="{073CE351-5AB8-F08A-9A60-B06BC2BDACEF}"/>
                </a:ext>
              </a:extLst>
            </p:cNvPr>
            <p:cNvSpPr txBox="1"/>
            <p:nvPr/>
          </p:nvSpPr>
          <p:spPr>
            <a:xfrm>
              <a:off x="1121993" y="4463173"/>
              <a:ext cx="35618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3.</a:t>
              </a:r>
            </a:p>
          </p:txBody>
        </p:sp>
        <p:sp>
          <p:nvSpPr>
            <p:cNvPr id="30" name="TextBox 29">
              <a:extLst>
                <a:ext uri="{FF2B5EF4-FFF2-40B4-BE49-F238E27FC236}">
                  <a16:creationId xmlns:a16="http://schemas.microsoft.com/office/drawing/2014/main" id="{3411F8B6-FA7A-397C-010D-DBEEE5D44F4D}"/>
                </a:ext>
              </a:extLst>
            </p:cNvPr>
            <p:cNvSpPr txBox="1"/>
            <p:nvPr/>
          </p:nvSpPr>
          <p:spPr>
            <a:xfrm>
              <a:off x="1335353" y="4463173"/>
              <a:ext cx="4153701"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Priority areas Government of Sindh seeking</a:t>
              </a:r>
            </a:p>
          </p:txBody>
        </p:sp>
        <p:sp>
          <p:nvSpPr>
            <p:cNvPr id="31" name="TextBox 30">
              <a:extLst>
                <a:ext uri="{FF2B5EF4-FFF2-40B4-BE49-F238E27FC236}">
                  <a16:creationId xmlns:a16="http://schemas.microsoft.com/office/drawing/2014/main" id="{A245C238-CE9A-E4DC-97DD-AB3A22B05444}"/>
                </a:ext>
              </a:extLst>
            </p:cNvPr>
            <p:cNvSpPr txBox="1"/>
            <p:nvPr/>
          </p:nvSpPr>
          <p:spPr>
            <a:xfrm>
              <a:off x="1335353" y="4808613"/>
              <a:ext cx="4248279"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increased investments form donors/ partners</a:t>
              </a:r>
            </a:p>
          </p:txBody>
        </p:sp>
        <p:sp>
          <p:nvSpPr>
            <p:cNvPr id="32" name="TextBox 31">
              <a:extLst>
                <a:ext uri="{FF2B5EF4-FFF2-40B4-BE49-F238E27FC236}">
                  <a16:creationId xmlns:a16="http://schemas.microsoft.com/office/drawing/2014/main" id="{811645E7-ADDF-EE18-D0D3-593CDBBACAFA}"/>
                </a:ext>
              </a:extLst>
            </p:cNvPr>
            <p:cNvSpPr txBox="1"/>
            <p:nvPr/>
          </p:nvSpPr>
          <p:spPr>
            <a:xfrm>
              <a:off x="1121993" y="5154053"/>
              <a:ext cx="35618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4.</a:t>
              </a:r>
            </a:p>
          </p:txBody>
        </p:sp>
        <p:sp>
          <p:nvSpPr>
            <p:cNvPr id="33" name="TextBox 32">
              <a:extLst>
                <a:ext uri="{FF2B5EF4-FFF2-40B4-BE49-F238E27FC236}">
                  <a16:creationId xmlns:a16="http://schemas.microsoft.com/office/drawing/2014/main" id="{44B349C8-1EFE-0C24-8F60-D9BFD3349C6B}"/>
                </a:ext>
              </a:extLst>
            </p:cNvPr>
            <p:cNvSpPr txBox="1"/>
            <p:nvPr/>
          </p:nvSpPr>
          <p:spPr>
            <a:xfrm>
              <a:off x="1335353" y="5154053"/>
              <a:ext cx="3823483"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Developing draft framework for potential</a:t>
              </a:r>
            </a:p>
          </p:txBody>
        </p:sp>
        <p:sp>
          <p:nvSpPr>
            <p:cNvPr id="34" name="TextBox 33">
              <a:extLst>
                <a:ext uri="{FF2B5EF4-FFF2-40B4-BE49-F238E27FC236}">
                  <a16:creationId xmlns:a16="http://schemas.microsoft.com/office/drawing/2014/main" id="{A55BDB69-FCDD-2E58-21D1-B2453D7E0FAA}"/>
                </a:ext>
              </a:extLst>
            </p:cNvPr>
            <p:cNvSpPr txBox="1"/>
            <p:nvPr/>
          </p:nvSpPr>
          <p:spPr>
            <a:xfrm>
              <a:off x="1335353" y="5499493"/>
              <a:ext cx="2975495"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collaboration and coordination.</a:t>
              </a:r>
            </a:p>
          </p:txBody>
        </p:sp>
        <p:sp>
          <p:nvSpPr>
            <p:cNvPr id="35" name="Freeform: Shape 34">
              <a:extLst>
                <a:ext uri="{FF2B5EF4-FFF2-40B4-BE49-F238E27FC236}">
                  <a16:creationId xmlns:a16="http://schemas.microsoft.com/office/drawing/2014/main" id="{1EB788C8-FE6C-AB39-29DE-9A9BCEAA8B2B}"/>
                </a:ext>
              </a:extLst>
            </p:cNvPr>
            <p:cNvSpPr/>
            <p:nvPr/>
          </p:nvSpPr>
          <p:spPr>
            <a:xfrm>
              <a:off x="1564809" y="1372840"/>
              <a:ext cx="3392424" cy="602826"/>
            </a:xfrm>
            <a:custGeom>
              <a:avLst/>
              <a:gdLst>
                <a:gd name="connsiteX0" fmla="*/ 0 w 3392424"/>
                <a:gd name="connsiteY0" fmla="*/ 100476 h 602826"/>
                <a:gd name="connsiteX1" fmla="*/ 105499 w 3392424"/>
                <a:gd name="connsiteY1" fmla="*/ 0 h 602826"/>
                <a:gd name="connsiteX2" fmla="*/ 3286925 w 3392424"/>
                <a:gd name="connsiteY2" fmla="*/ 0 h 602826"/>
                <a:gd name="connsiteX3" fmla="*/ 3392424 w 3392424"/>
                <a:gd name="connsiteY3" fmla="*/ 100476 h 602826"/>
                <a:gd name="connsiteX4" fmla="*/ 3392424 w 3392424"/>
                <a:gd name="connsiteY4" fmla="*/ 502351 h 602826"/>
                <a:gd name="connsiteX5" fmla="*/ 3286925 w 3392424"/>
                <a:gd name="connsiteY5" fmla="*/ 602827 h 602826"/>
                <a:gd name="connsiteX6" fmla="*/ 105499 w 3392424"/>
                <a:gd name="connsiteY6" fmla="*/ 602827 h 602826"/>
                <a:gd name="connsiteX7" fmla="*/ 0 w 3392424"/>
                <a:gd name="connsiteY7" fmla="*/ 502351 h 60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2424" h="602826">
                  <a:moveTo>
                    <a:pt x="0" y="100476"/>
                  </a:moveTo>
                  <a:cubicBezTo>
                    <a:pt x="0" y="44982"/>
                    <a:pt x="47231" y="0"/>
                    <a:pt x="105499" y="0"/>
                  </a:cubicBezTo>
                  <a:lnTo>
                    <a:pt x="3286925" y="0"/>
                  </a:lnTo>
                  <a:cubicBezTo>
                    <a:pt x="3345193" y="0"/>
                    <a:pt x="3392424" y="44982"/>
                    <a:pt x="3392424" y="100476"/>
                  </a:cubicBezTo>
                  <a:lnTo>
                    <a:pt x="3392424" y="502351"/>
                  </a:lnTo>
                  <a:cubicBezTo>
                    <a:pt x="3392424" y="557845"/>
                    <a:pt x="3345193" y="602827"/>
                    <a:pt x="3286925" y="602827"/>
                  </a:cubicBezTo>
                  <a:lnTo>
                    <a:pt x="105499" y="602827"/>
                  </a:lnTo>
                  <a:cubicBezTo>
                    <a:pt x="47231" y="602827"/>
                    <a:pt x="0" y="557845"/>
                    <a:pt x="0" y="502351"/>
                  </a:cubicBezTo>
                  <a:close/>
                </a:path>
              </a:pathLst>
            </a:custGeom>
            <a:solidFill>
              <a:schemeClr val="accent1">
                <a:lumMod val="20000"/>
                <a:lumOff val="80000"/>
              </a:schemeClr>
            </a:solidFill>
            <a:ln w="11847" cap="flat">
              <a:solidFill>
                <a:srgbClr val="172C51"/>
              </a:solidFill>
              <a:prstDash val="solid"/>
              <a:miter/>
            </a:ln>
          </p:spPr>
          <p:txBody>
            <a:bodyPr rtlCol="0" anchor="ctr"/>
            <a:lstStyle/>
            <a:p>
              <a:endParaRPr lang="en-US" sz="1200"/>
            </a:p>
          </p:txBody>
        </p:sp>
        <p:sp>
          <p:nvSpPr>
            <p:cNvPr id="36" name="TextBox 35">
              <a:extLst>
                <a:ext uri="{FF2B5EF4-FFF2-40B4-BE49-F238E27FC236}">
                  <a16:creationId xmlns:a16="http://schemas.microsoft.com/office/drawing/2014/main" id="{69658DC8-0CAF-0CD9-F7D8-20C3D34E60F0}"/>
                </a:ext>
              </a:extLst>
            </p:cNvPr>
            <p:cNvSpPr txBox="1"/>
            <p:nvPr/>
          </p:nvSpPr>
          <p:spPr>
            <a:xfrm>
              <a:off x="2184692" y="1342801"/>
              <a:ext cx="2316660" cy="338554"/>
            </a:xfrm>
            <a:prstGeom prst="rect">
              <a:avLst/>
            </a:prstGeom>
            <a:noFill/>
          </p:spPr>
          <p:txBody>
            <a:bodyPr wrap="none" rtlCol="0">
              <a:spAutoFit/>
            </a:bodyPr>
            <a:lstStyle/>
            <a:p>
              <a:pPr algn="l"/>
              <a:r>
                <a:rPr lang="en-US" sz="1600" b="1" spc="0" baseline="0">
                  <a:ln/>
                  <a:solidFill>
                    <a:srgbClr val="002060"/>
                  </a:solidFill>
                  <a:latin typeface="Arial"/>
                  <a:cs typeface="Arial"/>
                  <a:sym typeface="Arial"/>
                  <a:rtl val="0"/>
                </a:rPr>
                <a:t>Preparatory phase for</a:t>
              </a:r>
            </a:p>
          </p:txBody>
        </p:sp>
        <p:sp>
          <p:nvSpPr>
            <p:cNvPr id="37" name="TextBox 36">
              <a:extLst>
                <a:ext uri="{FF2B5EF4-FFF2-40B4-BE49-F238E27FC236}">
                  <a16:creationId xmlns:a16="http://schemas.microsoft.com/office/drawing/2014/main" id="{E32EEAD8-0D69-A598-1066-B039D467BA8B}"/>
                </a:ext>
              </a:extLst>
            </p:cNvPr>
            <p:cNvSpPr txBox="1"/>
            <p:nvPr/>
          </p:nvSpPr>
          <p:spPr>
            <a:xfrm>
              <a:off x="1864652" y="1667921"/>
              <a:ext cx="3045898" cy="338554"/>
            </a:xfrm>
            <a:prstGeom prst="rect">
              <a:avLst/>
            </a:prstGeom>
            <a:noFill/>
          </p:spPr>
          <p:txBody>
            <a:bodyPr wrap="none" rtlCol="0">
              <a:spAutoFit/>
            </a:bodyPr>
            <a:lstStyle/>
            <a:p>
              <a:pPr algn="l"/>
              <a:r>
                <a:rPr lang="en-US" sz="1600" b="1" spc="0" baseline="0" dirty="0">
                  <a:ln/>
                  <a:solidFill>
                    <a:srgbClr val="002060"/>
                  </a:solidFill>
                  <a:latin typeface="Arial"/>
                  <a:cs typeface="Arial"/>
                  <a:sym typeface="Arial"/>
                  <a:rtl val="0"/>
                </a:rPr>
                <a:t>Donors/Partners’ Consortium</a:t>
              </a:r>
            </a:p>
          </p:txBody>
        </p:sp>
        <p:sp>
          <p:nvSpPr>
            <p:cNvPr id="38" name="Freeform: Shape 37">
              <a:extLst>
                <a:ext uri="{FF2B5EF4-FFF2-40B4-BE49-F238E27FC236}">
                  <a16:creationId xmlns:a16="http://schemas.microsoft.com/office/drawing/2014/main" id="{A6ED4A22-0F2F-6005-FC62-0F57C9A99168}"/>
                </a:ext>
              </a:extLst>
            </p:cNvPr>
            <p:cNvSpPr/>
            <p:nvPr/>
          </p:nvSpPr>
          <p:spPr>
            <a:xfrm>
              <a:off x="7034771" y="1381522"/>
              <a:ext cx="3392424" cy="602826"/>
            </a:xfrm>
            <a:custGeom>
              <a:avLst/>
              <a:gdLst>
                <a:gd name="connsiteX0" fmla="*/ 0 w 3392424"/>
                <a:gd name="connsiteY0" fmla="*/ 100476 h 602826"/>
                <a:gd name="connsiteX1" fmla="*/ 105499 w 3392424"/>
                <a:gd name="connsiteY1" fmla="*/ 0 h 602826"/>
                <a:gd name="connsiteX2" fmla="*/ 3286953 w 3392424"/>
                <a:gd name="connsiteY2" fmla="*/ 0 h 602826"/>
                <a:gd name="connsiteX3" fmla="*/ 3392424 w 3392424"/>
                <a:gd name="connsiteY3" fmla="*/ 100476 h 602826"/>
                <a:gd name="connsiteX4" fmla="*/ 3392424 w 3392424"/>
                <a:gd name="connsiteY4" fmla="*/ 502351 h 602826"/>
                <a:gd name="connsiteX5" fmla="*/ 3286953 w 3392424"/>
                <a:gd name="connsiteY5" fmla="*/ 602827 h 602826"/>
                <a:gd name="connsiteX6" fmla="*/ 105499 w 3392424"/>
                <a:gd name="connsiteY6" fmla="*/ 602827 h 602826"/>
                <a:gd name="connsiteX7" fmla="*/ 0 w 3392424"/>
                <a:gd name="connsiteY7" fmla="*/ 502351 h 60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2424" h="602826">
                  <a:moveTo>
                    <a:pt x="0" y="100476"/>
                  </a:moveTo>
                  <a:cubicBezTo>
                    <a:pt x="0" y="44982"/>
                    <a:pt x="47231" y="0"/>
                    <a:pt x="105499" y="0"/>
                  </a:cubicBezTo>
                  <a:lnTo>
                    <a:pt x="3286953" y="0"/>
                  </a:lnTo>
                  <a:cubicBezTo>
                    <a:pt x="3345200" y="0"/>
                    <a:pt x="3392424" y="44982"/>
                    <a:pt x="3392424" y="100476"/>
                  </a:cubicBezTo>
                  <a:lnTo>
                    <a:pt x="3392424" y="502351"/>
                  </a:lnTo>
                  <a:cubicBezTo>
                    <a:pt x="3392424" y="557845"/>
                    <a:pt x="3345200" y="602827"/>
                    <a:pt x="3286953" y="602827"/>
                  </a:cubicBezTo>
                  <a:lnTo>
                    <a:pt x="105499" y="602827"/>
                  </a:lnTo>
                  <a:cubicBezTo>
                    <a:pt x="47231" y="602827"/>
                    <a:pt x="0" y="557845"/>
                    <a:pt x="0" y="502351"/>
                  </a:cubicBezTo>
                  <a:close/>
                </a:path>
              </a:pathLst>
            </a:custGeom>
            <a:solidFill>
              <a:schemeClr val="accent1">
                <a:lumMod val="20000"/>
                <a:lumOff val="80000"/>
              </a:schemeClr>
            </a:solidFill>
            <a:ln w="11847" cap="flat">
              <a:solidFill>
                <a:srgbClr val="172C51"/>
              </a:solidFill>
              <a:prstDash val="solid"/>
              <a:miter/>
            </a:ln>
          </p:spPr>
          <p:txBody>
            <a:bodyPr rtlCol="0" anchor="ctr"/>
            <a:lstStyle/>
            <a:p>
              <a:endParaRPr lang="en-US" sz="1200"/>
            </a:p>
          </p:txBody>
        </p:sp>
        <p:sp>
          <p:nvSpPr>
            <p:cNvPr id="39" name="TextBox 38">
              <a:extLst>
                <a:ext uri="{FF2B5EF4-FFF2-40B4-BE49-F238E27FC236}">
                  <a16:creationId xmlns:a16="http://schemas.microsoft.com/office/drawing/2014/main" id="{98D313C6-AC3A-804B-E8E7-8635636F5CA9}"/>
                </a:ext>
              </a:extLst>
            </p:cNvPr>
            <p:cNvSpPr txBox="1"/>
            <p:nvPr/>
          </p:nvSpPr>
          <p:spPr>
            <a:xfrm>
              <a:off x="7648576" y="1360987"/>
              <a:ext cx="2121093" cy="338554"/>
            </a:xfrm>
            <a:prstGeom prst="rect">
              <a:avLst/>
            </a:prstGeom>
            <a:noFill/>
          </p:spPr>
          <p:txBody>
            <a:bodyPr wrap="none" rtlCol="0">
              <a:spAutoFit/>
            </a:bodyPr>
            <a:lstStyle/>
            <a:p>
              <a:pPr algn="l"/>
              <a:r>
                <a:rPr lang="en-US" sz="1600" b="1" spc="0" baseline="0" dirty="0">
                  <a:ln/>
                  <a:solidFill>
                    <a:srgbClr val="002060"/>
                  </a:solidFill>
                  <a:latin typeface="Arial"/>
                  <a:cs typeface="Arial"/>
                  <a:sym typeface="Arial"/>
                  <a:rtl val="0"/>
                </a:rPr>
                <a:t>Expected outcomes</a:t>
              </a:r>
            </a:p>
          </p:txBody>
        </p:sp>
        <p:sp>
          <p:nvSpPr>
            <p:cNvPr id="40" name="TextBox 39">
              <a:extLst>
                <a:ext uri="{FF2B5EF4-FFF2-40B4-BE49-F238E27FC236}">
                  <a16:creationId xmlns:a16="http://schemas.microsoft.com/office/drawing/2014/main" id="{EC4370B7-208C-353F-DD07-B44F3E7B5444}"/>
                </a:ext>
              </a:extLst>
            </p:cNvPr>
            <p:cNvSpPr txBox="1"/>
            <p:nvPr/>
          </p:nvSpPr>
          <p:spPr>
            <a:xfrm>
              <a:off x="9623373" y="1367873"/>
              <a:ext cx="378630" cy="338554"/>
            </a:xfrm>
            <a:prstGeom prst="rect">
              <a:avLst/>
            </a:prstGeom>
            <a:noFill/>
          </p:spPr>
          <p:txBody>
            <a:bodyPr wrap="none" rtlCol="0">
              <a:spAutoFit/>
            </a:bodyPr>
            <a:lstStyle/>
            <a:p>
              <a:pPr algn="l"/>
              <a:r>
                <a:rPr lang="en-US" sz="1600" b="1" spc="0" baseline="0" dirty="0">
                  <a:ln/>
                  <a:solidFill>
                    <a:srgbClr val="002060"/>
                  </a:solidFill>
                  <a:latin typeface="Arial"/>
                  <a:cs typeface="Arial"/>
                  <a:sym typeface="Arial"/>
                  <a:rtl val="0"/>
                </a:rPr>
                <a:t>of</a:t>
              </a:r>
            </a:p>
          </p:txBody>
        </p:sp>
        <p:sp>
          <p:nvSpPr>
            <p:cNvPr id="41" name="TextBox 40">
              <a:extLst>
                <a:ext uri="{FF2B5EF4-FFF2-40B4-BE49-F238E27FC236}">
                  <a16:creationId xmlns:a16="http://schemas.microsoft.com/office/drawing/2014/main" id="{2921AA47-3A98-1746-FA97-68B65F78B817}"/>
                </a:ext>
              </a:extLst>
            </p:cNvPr>
            <p:cNvSpPr txBox="1"/>
            <p:nvPr/>
          </p:nvSpPr>
          <p:spPr>
            <a:xfrm>
              <a:off x="7337504" y="1686107"/>
              <a:ext cx="3045898" cy="338554"/>
            </a:xfrm>
            <a:prstGeom prst="rect">
              <a:avLst/>
            </a:prstGeom>
            <a:noFill/>
          </p:spPr>
          <p:txBody>
            <a:bodyPr wrap="none" rtlCol="0">
              <a:spAutoFit/>
            </a:bodyPr>
            <a:lstStyle/>
            <a:p>
              <a:pPr algn="l"/>
              <a:r>
                <a:rPr lang="en-US" sz="1600" b="1" spc="0" baseline="0">
                  <a:ln/>
                  <a:solidFill>
                    <a:srgbClr val="002060"/>
                  </a:solidFill>
                  <a:latin typeface="Arial"/>
                  <a:cs typeface="Arial"/>
                  <a:sym typeface="Arial"/>
                  <a:rtl val="0"/>
                </a:rPr>
                <a:t>Donors/Partners’ Consortium</a:t>
              </a:r>
            </a:p>
          </p:txBody>
        </p:sp>
        <p:sp>
          <p:nvSpPr>
            <p:cNvPr id="42" name="Freeform: Shape 41">
              <a:extLst>
                <a:ext uri="{FF2B5EF4-FFF2-40B4-BE49-F238E27FC236}">
                  <a16:creationId xmlns:a16="http://schemas.microsoft.com/office/drawing/2014/main" id="{07E06576-E59C-D7A9-072F-5C680DFCA14D}"/>
                </a:ext>
              </a:extLst>
            </p:cNvPr>
            <p:cNvSpPr/>
            <p:nvPr/>
          </p:nvSpPr>
          <p:spPr>
            <a:xfrm>
              <a:off x="6230281" y="2097587"/>
              <a:ext cx="4928616" cy="4219786"/>
            </a:xfrm>
            <a:custGeom>
              <a:avLst/>
              <a:gdLst>
                <a:gd name="connsiteX0" fmla="*/ 0 w 4928616"/>
                <a:gd name="connsiteY0" fmla="*/ 703316 h 4219786"/>
                <a:gd name="connsiteX1" fmla="*/ 738482 w 4928616"/>
                <a:gd name="connsiteY1" fmla="*/ 0 h 4219786"/>
                <a:gd name="connsiteX2" fmla="*/ 4190106 w 4928616"/>
                <a:gd name="connsiteY2" fmla="*/ 0 h 4219786"/>
                <a:gd name="connsiteX3" fmla="*/ 4928616 w 4928616"/>
                <a:gd name="connsiteY3" fmla="*/ 703316 h 4219786"/>
                <a:gd name="connsiteX4" fmla="*/ 4928616 w 4928616"/>
                <a:gd name="connsiteY4" fmla="*/ 3516471 h 4219786"/>
                <a:gd name="connsiteX5" fmla="*/ 4190106 w 4928616"/>
                <a:gd name="connsiteY5" fmla="*/ 4219787 h 4219786"/>
                <a:gd name="connsiteX6" fmla="*/ 738482 w 4928616"/>
                <a:gd name="connsiteY6" fmla="*/ 4219787 h 4219786"/>
                <a:gd name="connsiteX7" fmla="*/ 0 w 4928616"/>
                <a:gd name="connsiteY7" fmla="*/ 3516471 h 421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8616" h="4219786">
                  <a:moveTo>
                    <a:pt x="0" y="703316"/>
                  </a:moveTo>
                  <a:cubicBezTo>
                    <a:pt x="0" y="314886"/>
                    <a:pt x="330630" y="0"/>
                    <a:pt x="738482" y="0"/>
                  </a:cubicBezTo>
                  <a:lnTo>
                    <a:pt x="4190106" y="0"/>
                  </a:lnTo>
                  <a:cubicBezTo>
                    <a:pt x="4597979" y="0"/>
                    <a:pt x="4928616" y="314886"/>
                    <a:pt x="4928616" y="703316"/>
                  </a:cubicBezTo>
                  <a:lnTo>
                    <a:pt x="4928616" y="3516471"/>
                  </a:lnTo>
                  <a:cubicBezTo>
                    <a:pt x="4928616" y="3904901"/>
                    <a:pt x="4597979" y="4219787"/>
                    <a:pt x="4190106" y="4219787"/>
                  </a:cubicBezTo>
                  <a:lnTo>
                    <a:pt x="738482" y="4219787"/>
                  </a:lnTo>
                  <a:cubicBezTo>
                    <a:pt x="330630" y="4219787"/>
                    <a:pt x="0" y="3904901"/>
                    <a:pt x="0" y="3516471"/>
                  </a:cubicBezTo>
                  <a:close/>
                </a:path>
              </a:pathLst>
            </a:custGeom>
            <a:solidFill>
              <a:srgbClr val="FFFFFF"/>
            </a:solidFill>
            <a:ln w="11847" cap="flat">
              <a:solidFill>
                <a:srgbClr val="5B9BD5"/>
              </a:solidFill>
              <a:prstDash val="solid"/>
              <a:miter/>
            </a:ln>
          </p:spPr>
          <p:txBody>
            <a:bodyPr rtlCol="0" anchor="ctr"/>
            <a:lstStyle/>
            <a:p>
              <a:endParaRPr lang="en-US" sz="1200"/>
            </a:p>
          </p:txBody>
        </p:sp>
        <p:sp>
          <p:nvSpPr>
            <p:cNvPr id="43" name="TextBox 42">
              <a:extLst>
                <a:ext uri="{FF2B5EF4-FFF2-40B4-BE49-F238E27FC236}">
                  <a16:creationId xmlns:a16="http://schemas.microsoft.com/office/drawing/2014/main" id="{0773D21E-6A2D-4782-E8B8-86827843E6CA}"/>
                </a:ext>
              </a:extLst>
            </p:cNvPr>
            <p:cNvSpPr txBox="1"/>
            <p:nvPr/>
          </p:nvSpPr>
          <p:spPr>
            <a:xfrm>
              <a:off x="6440332" y="2295707"/>
              <a:ext cx="279244" cy="338554"/>
            </a:xfrm>
            <a:prstGeom prst="rect">
              <a:avLst/>
            </a:prstGeom>
            <a:noFill/>
          </p:spPr>
          <p:txBody>
            <a:bodyPr wrap="none" rtlCol="0">
              <a:spAutoFit/>
            </a:bodyPr>
            <a:lstStyle/>
            <a:p>
              <a:pPr algn="l"/>
              <a:r>
                <a:rPr lang="en-US" sz="1600" spc="0" baseline="0">
                  <a:ln/>
                  <a:solidFill>
                    <a:srgbClr val="000000"/>
                  </a:solidFill>
                  <a:latin typeface="Wingdings"/>
                  <a:sym typeface="Wingdings"/>
                  <a:rtl val="0"/>
                </a:rPr>
                <a:t></a:t>
              </a:r>
            </a:p>
          </p:txBody>
        </p:sp>
        <p:sp>
          <p:nvSpPr>
            <p:cNvPr id="44" name="TextBox 43">
              <a:extLst>
                <a:ext uri="{FF2B5EF4-FFF2-40B4-BE49-F238E27FC236}">
                  <a16:creationId xmlns:a16="http://schemas.microsoft.com/office/drawing/2014/main" id="{88069600-895E-023B-6417-6DFB448BFF1B}"/>
                </a:ext>
              </a:extLst>
            </p:cNvPr>
            <p:cNvSpPr txBox="1"/>
            <p:nvPr/>
          </p:nvSpPr>
          <p:spPr>
            <a:xfrm>
              <a:off x="6707032" y="2295707"/>
              <a:ext cx="387958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Sensitized/encourage donors/partners to</a:t>
              </a:r>
            </a:p>
          </p:txBody>
        </p:sp>
        <p:sp>
          <p:nvSpPr>
            <p:cNvPr id="45" name="TextBox 44">
              <a:extLst>
                <a:ext uri="{FF2B5EF4-FFF2-40B4-BE49-F238E27FC236}">
                  <a16:creationId xmlns:a16="http://schemas.microsoft.com/office/drawing/2014/main" id="{5B2C3CD6-8DD8-1E7F-3CE1-DAF93BDBCACE}"/>
                </a:ext>
              </a:extLst>
            </p:cNvPr>
            <p:cNvSpPr txBox="1"/>
            <p:nvPr/>
          </p:nvSpPr>
          <p:spPr>
            <a:xfrm>
              <a:off x="6707032" y="2641147"/>
              <a:ext cx="3969356"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align strategic thinking around priorities of</a:t>
              </a:r>
            </a:p>
          </p:txBody>
        </p:sp>
        <p:sp>
          <p:nvSpPr>
            <p:cNvPr id="46" name="TextBox 45">
              <a:extLst>
                <a:ext uri="{FF2B5EF4-FFF2-40B4-BE49-F238E27FC236}">
                  <a16:creationId xmlns:a16="http://schemas.microsoft.com/office/drawing/2014/main" id="{CB461E55-6FCD-F689-19D7-00E959E902E4}"/>
                </a:ext>
              </a:extLst>
            </p:cNvPr>
            <p:cNvSpPr txBox="1"/>
            <p:nvPr/>
          </p:nvSpPr>
          <p:spPr>
            <a:xfrm>
              <a:off x="6707032" y="2986587"/>
              <a:ext cx="1361270"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GOS OOSC/</a:t>
              </a:r>
            </a:p>
          </p:txBody>
        </p:sp>
        <p:sp>
          <p:nvSpPr>
            <p:cNvPr id="47" name="TextBox 46">
              <a:extLst>
                <a:ext uri="{FF2B5EF4-FFF2-40B4-BE49-F238E27FC236}">
                  <a16:creationId xmlns:a16="http://schemas.microsoft.com/office/drawing/2014/main" id="{B68BF0A8-C4F3-D484-31F6-68253FB7995C}"/>
                </a:ext>
              </a:extLst>
            </p:cNvPr>
            <p:cNvSpPr txBox="1"/>
            <p:nvPr/>
          </p:nvSpPr>
          <p:spPr>
            <a:xfrm>
              <a:off x="7919045" y="2986587"/>
              <a:ext cx="320922"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A</a:t>
              </a:r>
            </a:p>
          </p:txBody>
        </p:sp>
        <p:sp>
          <p:nvSpPr>
            <p:cNvPr id="48" name="TextBox 47">
              <a:extLst>
                <a:ext uri="{FF2B5EF4-FFF2-40B4-BE49-F238E27FC236}">
                  <a16:creationId xmlns:a16="http://schemas.microsoft.com/office/drawing/2014/main" id="{B05FD369-D7FE-BFA4-6B92-179C49F89DBD}"/>
                </a:ext>
              </a:extLst>
            </p:cNvPr>
            <p:cNvSpPr txBox="1"/>
            <p:nvPr/>
          </p:nvSpPr>
          <p:spPr>
            <a:xfrm>
              <a:off x="8099050" y="2986587"/>
              <a:ext cx="2396810"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in the wake of education</a:t>
              </a:r>
            </a:p>
          </p:txBody>
        </p:sp>
        <p:sp>
          <p:nvSpPr>
            <p:cNvPr id="49" name="TextBox 48">
              <a:extLst>
                <a:ext uri="{FF2B5EF4-FFF2-40B4-BE49-F238E27FC236}">
                  <a16:creationId xmlns:a16="http://schemas.microsoft.com/office/drawing/2014/main" id="{4623D7E9-7501-4361-F2A0-8F0217DCAEC8}"/>
                </a:ext>
              </a:extLst>
            </p:cNvPr>
            <p:cNvSpPr txBox="1"/>
            <p:nvPr/>
          </p:nvSpPr>
          <p:spPr>
            <a:xfrm>
              <a:off x="6707032" y="3332027"/>
              <a:ext cx="1241815"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emergency.</a:t>
              </a:r>
            </a:p>
          </p:txBody>
        </p:sp>
        <p:sp>
          <p:nvSpPr>
            <p:cNvPr id="50" name="TextBox 49">
              <a:extLst>
                <a:ext uri="{FF2B5EF4-FFF2-40B4-BE49-F238E27FC236}">
                  <a16:creationId xmlns:a16="http://schemas.microsoft.com/office/drawing/2014/main" id="{64B08F15-CCBB-C08E-CDE2-FBEDD0FCF9B0}"/>
                </a:ext>
              </a:extLst>
            </p:cNvPr>
            <p:cNvSpPr txBox="1"/>
            <p:nvPr/>
          </p:nvSpPr>
          <p:spPr>
            <a:xfrm>
              <a:off x="6440332" y="3677467"/>
              <a:ext cx="279244" cy="338554"/>
            </a:xfrm>
            <a:prstGeom prst="rect">
              <a:avLst/>
            </a:prstGeom>
            <a:noFill/>
          </p:spPr>
          <p:txBody>
            <a:bodyPr wrap="none" rtlCol="0">
              <a:spAutoFit/>
            </a:bodyPr>
            <a:lstStyle/>
            <a:p>
              <a:pPr algn="l"/>
              <a:r>
                <a:rPr lang="en-US" sz="1600" spc="0" baseline="0">
                  <a:ln/>
                  <a:solidFill>
                    <a:srgbClr val="000000"/>
                  </a:solidFill>
                  <a:latin typeface="Wingdings"/>
                  <a:sym typeface="Wingdings"/>
                  <a:rtl val="0"/>
                </a:rPr>
                <a:t></a:t>
              </a:r>
            </a:p>
          </p:txBody>
        </p:sp>
        <p:sp>
          <p:nvSpPr>
            <p:cNvPr id="51" name="TextBox 50">
              <a:extLst>
                <a:ext uri="{FF2B5EF4-FFF2-40B4-BE49-F238E27FC236}">
                  <a16:creationId xmlns:a16="http://schemas.microsoft.com/office/drawing/2014/main" id="{DEBCC938-46D6-C06D-1444-2ED54ECDBD3B}"/>
                </a:ext>
              </a:extLst>
            </p:cNvPr>
            <p:cNvSpPr txBox="1"/>
            <p:nvPr/>
          </p:nvSpPr>
          <p:spPr>
            <a:xfrm>
              <a:off x="6707032" y="3677467"/>
              <a:ext cx="4164923"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Sharing expertise, coordination for resource</a:t>
              </a:r>
            </a:p>
          </p:txBody>
        </p:sp>
        <p:sp>
          <p:nvSpPr>
            <p:cNvPr id="52" name="TextBox 51">
              <a:extLst>
                <a:ext uri="{FF2B5EF4-FFF2-40B4-BE49-F238E27FC236}">
                  <a16:creationId xmlns:a16="http://schemas.microsoft.com/office/drawing/2014/main" id="{79E71580-59D2-F91B-B6E3-30C204D8A5A8}"/>
                </a:ext>
              </a:extLst>
            </p:cNvPr>
            <p:cNvSpPr txBox="1"/>
            <p:nvPr/>
          </p:nvSpPr>
          <p:spPr>
            <a:xfrm>
              <a:off x="6707032" y="4022907"/>
              <a:ext cx="3615092"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pooling, increased impact, innovation,</a:t>
              </a:r>
            </a:p>
          </p:txBody>
        </p:sp>
        <p:sp>
          <p:nvSpPr>
            <p:cNvPr id="53" name="TextBox 52">
              <a:extLst>
                <a:ext uri="{FF2B5EF4-FFF2-40B4-BE49-F238E27FC236}">
                  <a16:creationId xmlns:a16="http://schemas.microsoft.com/office/drawing/2014/main" id="{7651B867-21B7-689A-0B75-A90973A9C13E}"/>
                </a:ext>
              </a:extLst>
            </p:cNvPr>
            <p:cNvSpPr txBox="1"/>
            <p:nvPr/>
          </p:nvSpPr>
          <p:spPr>
            <a:xfrm>
              <a:off x="6707032" y="4368347"/>
              <a:ext cx="3864584"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efficiency, policy influence, sustainability,</a:t>
              </a:r>
            </a:p>
          </p:txBody>
        </p:sp>
        <p:sp>
          <p:nvSpPr>
            <p:cNvPr id="54" name="TextBox 53">
              <a:extLst>
                <a:ext uri="{FF2B5EF4-FFF2-40B4-BE49-F238E27FC236}">
                  <a16:creationId xmlns:a16="http://schemas.microsoft.com/office/drawing/2014/main" id="{4C6DC25F-A389-527F-0718-B5D6C924EFF3}"/>
                </a:ext>
              </a:extLst>
            </p:cNvPr>
            <p:cNvSpPr txBox="1"/>
            <p:nvPr/>
          </p:nvSpPr>
          <p:spPr>
            <a:xfrm>
              <a:off x="6707032" y="4713787"/>
              <a:ext cx="1837362"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quality assurance.</a:t>
              </a:r>
            </a:p>
          </p:txBody>
        </p:sp>
        <p:sp>
          <p:nvSpPr>
            <p:cNvPr id="55" name="TextBox 54">
              <a:extLst>
                <a:ext uri="{FF2B5EF4-FFF2-40B4-BE49-F238E27FC236}">
                  <a16:creationId xmlns:a16="http://schemas.microsoft.com/office/drawing/2014/main" id="{A80247B8-54D9-30E9-801D-A103EEB18C04}"/>
                </a:ext>
              </a:extLst>
            </p:cNvPr>
            <p:cNvSpPr txBox="1"/>
            <p:nvPr/>
          </p:nvSpPr>
          <p:spPr>
            <a:xfrm>
              <a:off x="6440332" y="5059227"/>
              <a:ext cx="279244" cy="338554"/>
            </a:xfrm>
            <a:prstGeom prst="rect">
              <a:avLst/>
            </a:prstGeom>
            <a:noFill/>
          </p:spPr>
          <p:txBody>
            <a:bodyPr wrap="none" rtlCol="0">
              <a:spAutoFit/>
            </a:bodyPr>
            <a:lstStyle/>
            <a:p>
              <a:pPr algn="l"/>
              <a:r>
                <a:rPr lang="en-US" sz="1600" spc="0" baseline="0">
                  <a:ln/>
                  <a:solidFill>
                    <a:srgbClr val="000000"/>
                  </a:solidFill>
                  <a:latin typeface="Wingdings"/>
                  <a:sym typeface="Wingdings"/>
                  <a:rtl val="0"/>
                </a:rPr>
                <a:t></a:t>
              </a:r>
            </a:p>
          </p:txBody>
        </p:sp>
        <p:sp>
          <p:nvSpPr>
            <p:cNvPr id="56" name="TextBox 55">
              <a:extLst>
                <a:ext uri="{FF2B5EF4-FFF2-40B4-BE49-F238E27FC236}">
                  <a16:creationId xmlns:a16="http://schemas.microsoft.com/office/drawing/2014/main" id="{4CCBAAEB-75A8-9374-F63A-2F1FFB8A77BE}"/>
                </a:ext>
              </a:extLst>
            </p:cNvPr>
            <p:cNvSpPr txBox="1"/>
            <p:nvPr/>
          </p:nvSpPr>
          <p:spPr>
            <a:xfrm>
              <a:off x="6707032" y="5059227"/>
              <a:ext cx="4047903"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Foster collaborations for pledging increase</a:t>
              </a:r>
            </a:p>
          </p:txBody>
        </p:sp>
        <p:sp>
          <p:nvSpPr>
            <p:cNvPr id="57" name="TextBox 56">
              <a:extLst>
                <a:ext uri="{FF2B5EF4-FFF2-40B4-BE49-F238E27FC236}">
                  <a16:creationId xmlns:a16="http://schemas.microsoft.com/office/drawing/2014/main" id="{F819E047-7DE4-C0E4-F932-04D069B0D869}"/>
                </a:ext>
              </a:extLst>
            </p:cNvPr>
            <p:cNvSpPr txBox="1"/>
            <p:nvPr/>
          </p:nvSpPr>
          <p:spPr>
            <a:xfrm>
              <a:off x="6707032" y="5404667"/>
              <a:ext cx="4177747"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investments to support delivery on the Chief</a:t>
              </a:r>
            </a:p>
          </p:txBody>
        </p:sp>
        <p:sp>
          <p:nvSpPr>
            <p:cNvPr id="58" name="TextBox 57">
              <a:extLst>
                <a:ext uri="{FF2B5EF4-FFF2-40B4-BE49-F238E27FC236}">
                  <a16:creationId xmlns:a16="http://schemas.microsoft.com/office/drawing/2014/main" id="{EDEC8E20-6461-42E5-FD64-393F45C20AEE}"/>
                </a:ext>
              </a:extLst>
            </p:cNvPr>
            <p:cNvSpPr txBox="1"/>
            <p:nvPr/>
          </p:nvSpPr>
          <p:spPr>
            <a:xfrm>
              <a:off x="6707032" y="5750107"/>
              <a:ext cx="1544718"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Minister’s Multi</a:t>
              </a:r>
            </a:p>
          </p:txBody>
        </p:sp>
        <p:sp>
          <p:nvSpPr>
            <p:cNvPr id="59" name="TextBox 58">
              <a:extLst>
                <a:ext uri="{FF2B5EF4-FFF2-40B4-BE49-F238E27FC236}">
                  <a16:creationId xmlns:a16="http://schemas.microsoft.com/office/drawing/2014/main" id="{D645021A-7AA4-4CC3-B90B-46D332D154BF}"/>
                </a:ext>
              </a:extLst>
            </p:cNvPr>
            <p:cNvSpPr txBox="1"/>
            <p:nvPr/>
          </p:nvSpPr>
          <p:spPr>
            <a:xfrm>
              <a:off x="8042936" y="5750107"/>
              <a:ext cx="253596"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a:t>
              </a:r>
            </a:p>
          </p:txBody>
        </p:sp>
        <p:sp>
          <p:nvSpPr>
            <p:cNvPr id="60" name="TextBox 59">
              <a:extLst>
                <a:ext uri="{FF2B5EF4-FFF2-40B4-BE49-F238E27FC236}">
                  <a16:creationId xmlns:a16="http://schemas.microsoft.com/office/drawing/2014/main" id="{318BF59F-BD9E-14A2-B950-202583239FD5}"/>
                </a:ext>
              </a:extLst>
            </p:cNvPr>
            <p:cNvSpPr txBox="1"/>
            <p:nvPr/>
          </p:nvSpPr>
          <p:spPr>
            <a:xfrm>
              <a:off x="8109576" y="5750107"/>
              <a:ext cx="1882247" cy="338554"/>
            </a:xfrm>
            <a:prstGeom prst="rect">
              <a:avLst/>
            </a:prstGeom>
            <a:noFill/>
          </p:spPr>
          <p:txBody>
            <a:bodyPr wrap="none" rtlCol="0">
              <a:spAutoFit/>
            </a:bodyPr>
            <a:lstStyle/>
            <a:p>
              <a:pPr algn="l"/>
              <a:r>
                <a:rPr lang="en-US" sz="1600" spc="0" baseline="0">
                  <a:ln/>
                  <a:solidFill>
                    <a:srgbClr val="000000"/>
                  </a:solidFill>
                  <a:latin typeface="Arial"/>
                  <a:cs typeface="Arial"/>
                  <a:sym typeface="Arial"/>
                  <a:rtl val="0"/>
                </a:rPr>
                <a:t>Sectoral Roadmap</a:t>
              </a:r>
            </a:p>
          </p:txBody>
        </p:sp>
      </p:grpSp>
    </p:spTree>
    <p:extLst>
      <p:ext uri="{BB962C8B-B14F-4D97-AF65-F5344CB8AC3E}">
        <p14:creationId xmlns:p14="http://schemas.microsoft.com/office/powerpoint/2010/main" val="278881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rot="-5400000">
            <a:off x="-2145367" y="3132933"/>
            <a:ext cx="5248400" cy="763600"/>
          </a:xfrm>
          <a:prstGeom prst="rect">
            <a:avLst/>
          </a:prstGeom>
          <a:solidFill>
            <a:schemeClr val="accent1">
              <a:lumMod val="20000"/>
              <a:lumOff val="80000"/>
            </a:schemeClr>
          </a:solidFill>
        </p:spPr>
        <p:txBody>
          <a:bodyPr spcFirstLastPara="1" vert="horz" wrap="square" lIns="121900" tIns="121900" rIns="121900" bIns="121900" rtlCol="0" anchor="t" anchorCtr="0">
            <a:normAutofit/>
          </a:bodyPr>
          <a:lstStyle/>
          <a:p>
            <a:pPr algn="ctr"/>
            <a:r>
              <a:rPr lang="en" dirty="0"/>
              <a:t>GIS Maps </a:t>
            </a:r>
            <a:endParaRPr dirty="0"/>
          </a:p>
        </p:txBody>
      </p:sp>
      <p:pic>
        <p:nvPicPr>
          <p:cNvPr id="113" name="Google Shape;113;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17867" y="241234"/>
            <a:ext cx="4927943" cy="6375533"/>
          </a:xfrm>
          <a:prstGeom prst="rect">
            <a:avLst/>
          </a:prstGeom>
          <a:noFill/>
          <a:ln>
            <a:noFill/>
          </a:ln>
        </p:spPr>
      </p:pic>
      <p:pic>
        <p:nvPicPr>
          <p:cNvPr id="114" name="Google Shape;114;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79900" y="203200"/>
            <a:ext cx="4986761" cy="6451603"/>
          </a:xfrm>
          <a:prstGeom prst="rect">
            <a:avLst/>
          </a:prstGeom>
          <a:noFill/>
          <a:ln>
            <a:noFill/>
          </a:ln>
        </p:spPr>
      </p:pic>
    </p:spTree>
    <p:extLst>
      <p:ext uri="{BB962C8B-B14F-4D97-AF65-F5344CB8AC3E}">
        <p14:creationId xmlns:p14="http://schemas.microsoft.com/office/powerpoint/2010/main" val="3503975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26A7-8835-5734-6931-58C2986847A8}"/>
              </a:ext>
            </a:extLst>
          </p:cNvPr>
          <p:cNvSpPr>
            <a:spLocks noGrp="1"/>
          </p:cNvSpPr>
          <p:nvPr>
            <p:ph type="title"/>
          </p:nvPr>
        </p:nvSpPr>
        <p:spPr>
          <a:xfrm>
            <a:off x="590719" y="800423"/>
            <a:ext cx="4684967" cy="1385215"/>
          </a:xfrm>
        </p:spPr>
        <p:txBody>
          <a:bodyPr anchor="ctr">
            <a:normAutofit fontScale="90000"/>
          </a:bodyPr>
          <a:lstStyle/>
          <a:p>
            <a:r>
              <a:rPr lang="en-US" sz="2800" b="1" dirty="0">
                <a:solidFill>
                  <a:schemeClr val="accent1">
                    <a:lumMod val="50000"/>
                  </a:schemeClr>
                </a:solidFill>
              </a:rPr>
              <a:t>Connected Project: Bridging the Digital Divide in Education through EdTech </a:t>
            </a:r>
            <a:br>
              <a:rPr lang="en-US" sz="2800" b="1" dirty="0">
                <a:solidFill>
                  <a:schemeClr val="accent1">
                    <a:lumMod val="50000"/>
                  </a:schemeClr>
                </a:solidFill>
              </a:rPr>
            </a:br>
            <a:r>
              <a:rPr lang="en-US" sz="2800" b="1" dirty="0">
                <a:solidFill>
                  <a:schemeClr val="accent1">
                    <a:lumMod val="50000"/>
                  </a:schemeClr>
                </a:solidFill>
              </a:rPr>
              <a:t>Remote &amp; Hybrid Tutoring </a:t>
            </a:r>
          </a:p>
        </p:txBody>
      </p:sp>
      <p:sp>
        <p:nvSpPr>
          <p:cNvPr id="3" name="Content Placeholder 2">
            <a:extLst>
              <a:ext uri="{FF2B5EF4-FFF2-40B4-BE49-F238E27FC236}">
                <a16:creationId xmlns:a16="http://schemas.microsoft.com/office/drawing/2014/main" id="{822D2E95-3350-1054-2F0D-7F3FAA0EA3A0}"/>
              </a:ext>
            </a:extLst>
          </p:cNvPr>
          <p:cNvSpPr>
            <a:spLocks noGrp="1"/>
          </p:cNvSpPr>
          <p:nvPr>
            <p:ph idx="1"/>
          </p:nvPr>
        </p:nvSpPr>
        <p:spPr>
          <a:xfrm>
            <a:off x="590719" y="2330505"/>
            <a:ext cx="4559425" cy="3979585"/>
          </a:xfrm>
        </p:spPr>
        <p:txBody>
          <a:bodyPr anchor="ctr">
            <a:normAutofit/>
          </a:bodyPr>
          <a:lstStyle/>
          <a:p>
            <a:r>
              <a:rPr lang="en-US" sz="2000"/>
              <a:t>Objective: Improve foundational numeracy skills in grades 3-5.</a:t>
            </a:r>
          </a:p>
          <a:p>
            <a:r>
              <a:rPr lang="en-US" sz="2000"/>
              <a:t>Approach: Home-based digital tutoring via SMS and phone calls.</a:t>
            </a:r>
          </a:p>
          <a:p>
            <a:r>
              <a:rPr lang="en-US" sz="2000"/>
              <a:t>Pilot: Running in Bahawalpur and Kasur (PEF/PEIMA Schools).</a:t>
            </a:r>
          </a:p>
          <a:p>
            <a:r>
              <a:rPr lang="en-US" sz="2000"/>
              <a:t>Target: 160 students, supported by 13 teachers and facilitators.</a:t>
            </a:r>
          </a:p>
        </p:txBody>
      </p:sp>
      <p:pic>
        <p:nvPicPr>
          <p:cNvPr id="5" name="Picture 4">
            <a:extLst>
              <a:ext uri="{FF2B5EF4-FFF2-40B4-BE49-F238E27FC236}">
                <a16:creationId xmlns:a16="http://schemas.microsoft.com/office/drawing/2014/main" id="{0A7F4CD6-B8A4-C832-FE13-4C097D5B4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1713" y="574097"/>
            <a:ext cx="5605152" cy="5735993"/>
          </a:xfrm>
          <a:prstGeom prst="rect">
            <a:avLst/>
          </a:prstGeom>
        </p:spPr>
      </p:pic>
    </p:spTree>
    <p:extLst>
      <p:ext uri="{BB962C8B-B14F-4D97-AF65-F5344CB8AC3E}">
        <p14:creationId xmlns:p14="http://schemas.microsoft.com/office/powerpoint/2010/main" val="1861932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59E1-0906-4CA5-4DCF-60A9B0F287E1}"/>
              </a:ext>
            </a:extLst>
          </p:cNvPr>
          <p:cNvSpPr>
            <a:spLocks noGrp="1"/>
          </p:cNvSpPr>
          <p:nvPr>
            <p:ph type="title"/>
          </p:nvPr>
        </p:nvSpPr>
        <p:spPr>
          <a:xfrm>
            <a:off x="581191" y="476406"/>
            <a:ext cx="11029616" cy="522795"/>
          </a:xfrm>
        </p:spPr>
        <p:txBody>
          <a:bodyPr/>
          <a:lstStyle/>
          <a:p>
            <a:r>
              <a:rPr lang="en-US" b="1" dirty="0">
                <a:solidFill>
                  <a:schemeClr val="accent1">
                    <a:lumMod val="50000"/>
                  </a:schemeClr>
                </a:solidFill>
              </a:rPr>
              <a:t>Objectives &amp; Key Components</a:t>
            </a:r>
          </a:p>
        </p:txBody>
      </p:sp>
      <p:sp>
        <p:nvSpPr>
          <p:cNvPr id="3" name="Content Placeholder 2">
            <a:extLst>
              <a:ext uri="{FF2B5EF4-FFF2-40B4-BE49-F238E27FC236}">
                <a16:creationId xmlns:a16="http://schemas.microsoft.com/office/drawing/2014/main" id="{2EE15A7C-3690-FFD5-7EDB-BAB39A108CD0}"/>
              </a:ext>
            </a:extLst>
          </p:cNvPr>
          <p:cNvSpPr>
            <a:spLocks noGrp="1"/>
          </p:cNvSpPr>
          <p:nvPr>
            <p:ph idx="1"/>
          </p:nvPr>
        </p:nvSpPr>
        <p:spPr>
          <a:xfrm>
            <a:off x="581192" y="1095556"/>
            <a:ext cx="11029615" cy="4763244"/>
          </a:xfrm>
        </p:spPr>
        <p:txBody>
          <a:bodyPr>
            <a:normAutofit/>
          </a:bodyPr>
          <a:lstStyle/>
          <a:p>
            <a:pPr marL="0" indent="0">
              <a:buNone/>
            </a:pPr>
            <a:r>
              <a:rPr lang="en-US" sz="2400" b="1" dirty="0"/>
              <a:t>Objectives:</a:t>
            </a:r>
          </a:p>
          <a:p>
            <a:r>
              <a:rPr lang="en-US" sz="2400" dirty="0"/>
              <a:t>Enhance Numeracy Skills</a:t>
            </a:r>
          </a:p>
          <a:p>
            <a:r>
              <a:rPr lang="en-US" sz="2400" dirty="0"/>
              <a:t>Increase Parental Engagement</a:t>
            </a:r>
          </a:p>
          <a:p>
            <a:r>
              <a:rPr lang="en-US" sz="2400" dirty="0"/>
              <a:t>Provide Equitable Access to Education</a:t>
            </a:r>
          </a:p>
          <a:p>
            <a:endParaRPr lang="en-US" sz="2400" dirty="0"/>
          </a:p>
          <a:p>
            <a:pPr marL="0" indent="0">
              <a:buNone/>
            </a:pPr>
            <a:r>
              <a:rPr lang="en-US" sz="2400" b="1" dirty="0"/>
              <a:t>Key Components:</a:t>
            </a:r>
          </a:p>
          <a:p>
            <a:r>
              <a:rPr lang="en-US" sz="2400" dirty="0"/>
              <a:t>Digital Tutoring: Weekly tutoring via SMS and phone calls</a:t>
            </a:r>
          </a:p>
          <a:p>
            <a:r>
              <a:rPr lang="en-US" sz="2400" dirty="0"/>
              <a:t>.Parental Involvement: Regular feedback and support at home.</a:t>
            </a:r>
          </a:p>
          <a:p>
            <a:r>
              <a:rPr lang="en-US" sz="2400" dirty="0"/>
              <a:t>Monitoring &amp; Assessment: Data-driven decisions based on weekly progress.</a:t>
            </a:r>
          </a:p>
        </p:txBody>
      </p:sp>
    </p:spTree>
    <p:extLst>
      <p:ext uri="{BB962C8B-B14F-4D97-AF65-F5344CB8AC3E}">
        <p14:creationId xmlns:p14="http://schemas.microsoft.com/office/powerpoint/2010/main" val="3293526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C140-43C0-C19A-9FE2-6F480F63E530}"/>
              </a:ext>
            </a:extLst>
          </p:cNvPr>
          <p:cNvSpPr>
            <a:spLocks noGrp="1"/>
          </p:cNvSpPr>
          <p:nvPr>
            <p:ph type="title"/>
          </p:nvPr>
        </p:nvSpPr>
        <p:spPr>
          <a:xfrm>
            <a:off x="645064" y="525982"/>
            <a:ext cx="4282983" cy="1200361"/>
          </a:xfrm>
        </p:spPr>
        <p:txBody>
          <a:bodyPr anchor="b">
            <a:noAutofit/>
          </a:bodyPr>
          <a:lstStyle/>
          <a:p>
            <a:r>
              <a:rPr lang="en-US" b="1" dirty="0">
                <a:solidFill>
                  <a:schemeClr val="accent1">
                    <a:lumMod val="50000"/>
                  </a:schemeClr>
                </a:solidFill>
              </a:rPr>
              <a:t>Implementation &amp; Expected Impact</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592F9920-D75F-3700-7AAD-53FBF7D86B93}"/>
              </a:ext>
            </a:extLst>
          </p:cNvPr>
          <p:cNvSpPr>
            <a:spLocks noGrp="1"/>
          </p:cNvSpPr>
          <p:nvPr>
            <p:ph idx="1"/>
          </p:nvPr>
        </p:nvSpPr>
        <p:spPr>
          <a:xfrm>
            <a:off x="645066" y="2031101"/>
            <a:ext cx="4282984" cy="3511943"/>
          </a:xfrm>
        </p:spPr>
        <p:txBody>
          <a:bodyPr anchor="ctr">
            <a:normAutofit fontScale="92500" lnSpcReduction="10000"/>
          </a:bodyPr>
          <a:lstStyle/>
          <a:p>
            <a:pPr marL="0" indent="0">
              <a:buNone/>
            </a:pPr>
            <a:r>
              <a:rPr lang="en-US" sz="1800" b="1" dirty="0"/>
              <a:t>Implementation Process:</a:t>
            </a:r>
          </a:p>
          <a:p>
            <a:r>
              <a:rPr lang="en-US" sz="1800" dirty="0"/>
              <a:t>Sensitization &amp; Onboarding</a:t>
            </a:r>
          </a:p>
          <a:p>
            <a:r>
              <a:rPr lang="en-US" sz="1800" dirty="0"/>
              <a:t>Data Collection &amp; Weekly Tutoring</a:t>
            </a:r>
          </a:p>
          <a:p>
            <a:r>
              <a:rPr lang="en-US" sz="1800" dirty="0"/>
              <a:t>Parental Support</a:t>
            </a:r>
          </a:p>
          <a:p>
            <a:endParaRPr lang="en-US" sz="1800" dirty="0"/>
          </a:p>
          <a:p>
            <a:pPr marL="0" indent="0">
              <a:buNone/>
            </a:pPr>
            <a:r>
              <a:rPr lang="en-US" sz="1800" b="1" dirty="0"/>
              <a:t>Expected Impact:</a:t>
            </a:r>
          </a:p>
          <a:p>
            <a:r>
              <a:rPr lang="en-US" sz="1800" dirty="0"/>
              <a:t>Improved Numeracy Levels</a:t>
            </a:r>
          </a:p>
          <a:p>
            <a:r>
              <a:rPr lang="en-US" sz="1800" dirty="0"/>
              <a:t>Increased Parental Engagement</a:t>
            </a:r>
          </a:p>
          <a:p>
            <a:r>
              <a:rPr lang="en-US" sz="1800" dirty="0"/>
              <a:t>Equitable Access to Education for Marginalized Students</a:t>
            </a:r>
          </a:p>
        </p:txBody>
      </p:sp>
      <p:pic>
        <p:nvPicPr>
          <p:cNvPr id="9" name="Picture 8" descr="A graph of different colored lines&#10;&#10;Description automatically generated">
            <a:extLst>
              <a:ext uri="{FF2B5EF4-FFF2-40B4-BE49-F238E27FC236}">
                <a16:creationId xmlns:a16="http://schemas.microsoft.com/office/drawing/2014/main" id="{D9FFCC55-2EEB-D95A-4ABF-23E235E86E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7389" y="308222"/>
            <a:ext cx="6158078" cy="3248385"/>
          </a:xfrm>
          <a:prstGeom prst="rect">
            <a:avLst/>
          </a:prstGeom>
        </p:spPr>
      </p:pic>
      <p:sp>
        <p:nvSpPr>
          <p:cNvPr id="10" name="TextBox 9">
            <a:extLst>
              <a:ext uri="{FF2B5EF4-FFF2-40B4-BE49-F238E27FC236}">
                <a16:creationId xmlns:a16="http://schemas.microsoft.com/office/drawing/2014/main" id="{5D0875D4-D015-7ACA-8599-25A59D5DB4CD}"/>
              </a:ext>
            </a:extLst>
          </p:cNvPr>
          <p:cNvSpPr txBox="1"/>
          <p:nvPr/>
        </p:nvSpPr>
        <p:spPr>
          <a:xfrm rot="10800000" flipV="1">
            <a:off x="5417388" y="3921214"/>
            <a:ext cx="5814204" cy="2246769"/>
          </a:xfrm>
          <a:prstGeom prst="rect">
            <a:avLst/>
          </a:prstGeom>
          <a:noFill/>
        </p:spPr>
        <p:txBody>
          <a:bodyPr wrap="square" rtlCol="0">
            <a:spAutoFit/>
          </a:bodyPr>
          <a:lstStyle/>
          <a:p>
            <a:r>
              <a:rPr lang="en-US" sz="1400" dirty="0"/>
              <a:t>A total of 163 students were included in the baseline assessment. During the implementation period, the response rate was 98%.</a:t>
            </a:r>
          </a:p>
          <a:p>
            <a:endParaRPr lang="en-US" sz="1400" dirty="0"/>
          </a:p>
          <a:p>
            <a:r>
              <a:rPr lang="en-US" sz="1400" dirty="0"/>
              <a:t>At the baseline (sensitization stage), the majority of students were at the beginning level, meaning they were unable to perform addition. Only 9% of students were at the division level. By week 4 of implementation, the majority of students had progressed to the division level, with 52% able to perform division and only 1% unable to perform addition. This represents a significant improvement from the baseline, where only 9% of students were able to perform division.</a:t>
            </a:r>
          </a:p>
        </p:txBody>
      </p:sp>
    </p:spTree>
    <p:extLst>
      <p:ext uri="{BB962C8B-B14F-4D97-AF65-F5344CB8AC3E}">
        <p14:creationId xmlns:p14="http://schemas.microsoft.com/office/powerpoint/2010/main" val="3052638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112" y="2842025"/>
            <a:ext cx="2703546" cy="586975"/>
          </a:xfrm>
        </p:spPr>
        <p:txBody>
          <a:bodyPr>
            <a:normAutofit fontScale="90000"/>
          </a:bodyPr>
          <a:lstStyle/>
          <a:p>
            <a:r>
              <a:rPr lang="en-US" sz="4000" b="1" dirty="0">
                <a:solidFill>
                  <a:schemeClr val="accent1">
                    <a:lumMod val="50000"/>
                  </a:schemeClr>
                </a:solidFill>
              </a:rPr>
              <a:t>agenda</a:t>
            </a:r>
          </a:p>
        </p:txBody>
      </p:sp>
      <p:sp>
        <p:nvSpPr>
          <p:cNvPr id="3" name="Content Placeholder 2"/>
          <p:cNvSpPr>
            <a:spLocks noGrp="1"/>
          </p:cNvSpPr>
          <p:nvPr>
            <p:ph idx="1"/>
          </p:nvPr>
        </p:nvSpPr>
        <p:spPr>
          <a:xfrm>
            <a:off x="3200400" y="381740"/>
            <a:ext cx="8410408" cy="6090081"/>
          </a:xfrm>
        </p:spPr>
        <p:txBody>
          <a:bodyPr>
            <a:normAutofit fontScale="92500" lnSpcReduction="10000"/>
          </a:bodyPr>
          <a:lstStyle/>
          <a:p>
            <a:pPr lvl="0"/>
            <a:r>
              <a:rPr lang="en-US" dirty="0"/>
              <a:t>Adoption of the Agenda of 58</a:t>
            </a:r>
            <a:r>
              <a:rPr lang="en-US" baseline="30000" dirty="0"/>
              <a:t>th</a:t>
            </a:r>
            <a:r>
              <a:rPr lang="en-US" dirty="0"/>
              <a:t> Meeting of the Board of Trustees</a:t>
            </a:r>
          </a:p>
          <a:p>
            <a:pPr lvl="0"/>
            <a:r>
              <a:rPr lang="en-US" dirty="0"/>
              <a:t>Approval of minutes of 57</a:t>
            </a:r>
            <a:r>
              <a:rPr lang="en-US" baseline="30000" dirty="0"/>
              <a:t>th</a:t>
            </a:r>
            <a:r>
              <a:rPr lang="en-US" dirty="0"/>
              <a:t> meeting of Board of Trustees </a:t>
            </a:r>
          </a:p>
          <a:p>
            <a:pPr lvl="0"/>
            <a:r>
              <a:rPr lang="en-US" dirty="0"/>
              <a:t>Approval of new Projects with following donors:</a:t>
            </a:r>
          </a:p>
          <a:p>
            <a:pPr lvl="1"/>
            <a:r>
              <a:rPr lang="en-US" b="1" dirty="0"/>
              <a:t>FCDO/British Council Project 2024-2027- South Punjab and Merged Districts of KP "Girls and Out of School Children: Action for Learning (GOAL)”: </a:t>
            </a:r>
            <a:r>
              <a:rPr lang="en-US" b="1" dirty="0" err="1"/>
              <a:t>Khilo</a:t>
            </a:r>
            <a:r>
              <a:rPr lang="en-US" b="1" dirty="0"/>
              <a:t> </a:t>
            </a:r>
            <a:r>
              <a:rPr lang="en-US" b="1" dirty="0" err="1"/>
              <a:t>aur</a:t>
            </a:r>
            <a:r>
              <a:rPr lang="en-US" b="1" dirty="0"/>
              <a:t> </a:t>
            </a:r>
            <a:r>
              <a:rPr lang="en-US" b="1" dirty="0" err="1"/>
              <a:t>Barho</a:t>
            </a:r>
            <a:r>
              <a:rPr lang="en-US" b="1" dirty="0"/>
              <a:t>, Action for Learning (2.7 million USD ITA share and USD 5 million </a:t>
            </a:r>
          </a:p>
          <a:p>
            <a:pPr lvl="1"/>
            <a:r>
              <a:rPr lang="en-US" b="1" dirty="0"/>
              <a:t>Room to Read (PLP) approved for Sept. 2024 to December 2025 USD 0.3 million </a:t>
            </a:r>
          </a:p>
          <a:p>
            <a:pPr lvl="1"/>
            <a:r>
              <a:rPr lang="en-US" b="1" dirty="0"/>
              <a:t>Oxford Policy Management (OPM) agreed for Sindh – Teaching at the Right Level (TARL) Foundational Learning 0.36</a:t>
            </a:r>
          </a:p>
          <a:p>
            <a:pPr lvl="1"/>
            <a:r>
              <a:rPr lang="en-US" b="1" dirty="0"/>
              <a:t>Malala Fund for Sindh province 0.24 </a:t>
            </a:r>
          </a:p>
          <a:p>
            <a:pPr lvl="1"/>
            <a:r>
              <a:rPr lang="en-US" b="1" dirty="0"/>
              <a:t>UNICEF SERVICES study for Sindh province </a:t>
            </a:r>
          </a:p>
          <a:p>
            <a:pPr lvl="1"/>
            <a:r>
              <a:rPr lang="en-US" b="1" dirty="0" err="1"/>
              <a:t>ConnectEd</a:t>
            </a:r>
            <a:r>
              <a:rPr lang="en-US" b="1" dirty="0"/>
              <a:t> Phone Based Tutoring Pilot Kasur-Bahawalpur with Youth Impact </a:t>
            </a:r>
          </a:p>
          <a:p>
            <a:pPr lvl="1"/>
            <a:r>
              <a:rPr lang="en-US" b="1" dirty="0"/>
              <a:t>SELECT PKR 34 Million </a:t>
            </a:r>
          </a:p>
          <a:p>
            <a:pPr lvl="1"/>
            <a:r>
              <a:rPr lang="en-US" b="1" dirty="0"/>
              <a:t>British Council PKR 108 million </a:t>
            </a:r>
          </a:p>
          <a:p>
            <a:pPr lvl="1"/>
            <a:r>
              <a:rPr lang="en-US" b="1" dirty="0"/>
              <a:t>Other Initiatives </a:t>
            </a:r>
            <a:endParaRPr lang="en-US" dirty="0"/>
          </a:p>
          <a:p>
            <a:pPr lvl="0"/>
            <a:r>
              <a:rPr lang="en-US" dirty="0"/>
              <a:t>Update on status of Economic Affairs Division as result of decision of Lahore High Court </a:t>
            </a:r>
          </a:p>
          <a:p>
            <a:pPr lvl="0"/>
            <a:r>
              <a:rPr lang="en-US" dirty="0"/>
              <a:t>Updates of key projects and its implementation</a:t>
            </a:r>
          </a:p>
          <a:p>
            <a:pPr lvl="0"/>
            <a:r>
              <a:rPr lang="en-US" dirty="0"/>
              <a:t>Any Other business as board may think appropriate </a:t>
            </a:r>
          </a:p>
          <a:p>
            <a:pPr lvl="1"/>
            <a:endParaRPr lang="en-US" sz="1800" dirty="0"/>
          </a:p>
        </p:txBody>
      </p:sp>
    </p:spTree>
    <p:extLst>
      <p:ext uri="{BB962C8B-B14F-4D97-AF65-F5344CB8AC3E}">
        <p14:creationId xmlns:p14="http://schemas.microsoft.com/office/powerpoint/2010/main" val="51767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388784"/>
            <a:ext cx="12179519" cy="1013800"/>
          </a:xfrm>
        </p:spPr>
        <p:txBody>
          <a:bodyPr>
            <a:noAutofit/>
          </a:bodyPr>
          <a:lstStyle/>
          <a:p>
            <a:r>
              <a:rPr lang="en-US" b="1" dirty="0">
                <a:solidFill>
                  <a:schemeClr val="accent1">
                    <a:lumMod val="50000"/>
                  </a:schemeClr>
                </a:solidFill>
              </a:rPr>
              <a:t>Sindh Early Learning Enhancement through Classroom Transformation (SELECT) material DEVELOPMENT with SELD </a:t>
            </a:r>
          </a:p>
        </p:txBody>
      </p:sp>
      <p:sp>
        <p:nvSpPr>
          <p:cNvPr id="3" name="Content Placeholder 2"/>
          <p:cNvSpPr>
            <a:spLocks noGrp="1"/>
          </p:cNvSpPr>
          <p:nvPr>
            <p:ph idx="1"/>
          </p:nvPr>
        </p:nvSpPr>
        <p:spPr>
          <a:xfrm>
            <a:off x="581192" y="1650380"/>
            <a:ext cx="11029615" cy="4487201"/>
          </a:xfrm>
        </p:spPr>
        <p:txBody>
          <a:bodyPr>
            <a:normAutofit/>
          </a:bodyPr>
          <a:lstStyle/>
          <a:p>
            <a:r>
              <a:rPr lang="en-US" dirty="0"/>
              <a:t>Duration : April- December 2024 		 Client: World Bank and SELD Sindh </a:t>
            </a:r>
          </a:p>
          <a:p>
            <a:r>
              <a:rPr lang="en-US" dirty="0"/>
              <a:t>Development of Supplementary Reading Material (SRM) in Sindhi and Urdu For Grade 3, 4 and 5 in coordination with DCAR PMDC and PRC members  </a:t>
            </a:r>
          </a:p>
          <a:p>
            <a:r>
              <a:rPr lang="en-US" dirty="0"/>
              <a:t>Development of 90 SRM (45 for each grade) including Read Aloud and Levelled Readers for G3 to G5  </a:t>
            </a:r>
          </a:p>
          <a:p>
            <a:r>
              <a:rPr lang="en-US" dirty="0"/>
              <a:t>Material Development Tasks includes: </a:t>
            </a:r>
          </a:p>
          <a:p>
            <a:pPr marL="594000" lvl="2" indent="0">
              <a:buNone/>
            </a:pPr>
            <a:r>
              <a:rPr lang="en-US" dirty="0"/>
              <a:t>1. 45 Urdu and 45 Sindhi Read </a:t>
            </a:r>
            <a:r>
              <a:rPr lang="en-US" dirty="0" err="1"/>
              <a:t>Alouds</a:t>
            </a:r>
            <a:r>
              <a:rPr lang="en-US" dirty="0"/>
              <a:t> and Leveled Readers </a:t>
            </a:r>
          </a:p>
          <a:p>
            <a:pPr marL="594000" lvl="2" indent="0">
              <a:buNone/>
            </a:pPr>
            <a:r>
              <a:rPr lang="en-US" dirty="0"/>
              <a:t>2. 11 Interactive Audio Visual Instruction (IAVI) videos for teachers CPD in Sindhi and Urdu </a:t>
            </a:r>
          </a:p>
          <a:p>
            <a:pPr marL="594000" lvl="2" indent="0">
              <a:buNone/>
            </a:pPr>
            <a:r>
              <a:rPr lang="en-US" dirty="0"/>
              <a:t>3. Development of LMS Digital App for Developed Material Access</a:t>
            </a:r>
          </a:p>
          <a:p>
            <a:pPr marL="594000" lvl="2" indent="0">
              <a:buNone/>
            </a:pPr>
            <a:r>
              <a:rPr lang="en-US" dirty="0"/>
              <a:t>4. Development of 60 Scripted Lesson Plans for each grade </a:t>
            </a:r>
          </a:p>
          <a:p>
            <a:pPr marL="594000" lvl="2" indent="0">
              <a:buNone/>
            </a:pPr>
            <a:r>
              <a:rPr lang="en-US" dirty="0"/>
              <a:t>5. Development of Teacher Training Manual</a:t>
            </a:r>
          </a:p>
          <a:p>
            <a:r>
              <a:rPr lang="en-US" dirty="0"/>
              <a:t>Conducting Workshops with DCAR with government-notified PMDC and PRC members for coordination and review of material development</a:t>
            </a:r>
          </a:p>
          <a:p>
            <a:endParaRPr lang="en-US" dirty="0"/>
          </a:p>
        </p:txBody>
      </p:sp>
    </p:spTree>
    <p:extLst>
      <p:ext uri="{BB962C8B-B14F-4D97-AF65-F5344CB8AC3E}">
        <p14:creationId xmlns:p14="http://schemas.microsoft.com/office/powerpoint/2010/main" val="1228858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B9F7C-2C63-00DC-A188-ADD85EAA548D}"/>
              </a:ext>
            </a:extLst>
          </p:cNvPr>
          <p:cNvSpPr>
            <a:spLocks noGrp="1"/>
          </p:cNvSpPr>
          <p:nvPr>
            <p:ph type="title"/>
          </p:nvPr>
        </p:nvSpPr>
        <p:spPr>
          <a:xfrm>
            <a:off x="581192" y="1"/>
            <a:ext cx="10918104" cy="1405054"/>
          </a:xfrm>
        </p:spPr>
        <p:txBody>
          <a:bodyPr>
            <a:normAutofit fontScale="90000"/>
          </a:bodyPr>
          <a:lstStyle/>
          <a:p>
            <a:pPr algn="ctr"/>
            <a:r>
              <a:rPr lang="en-US" sz="5400" b="1" dirty="0">
                <a:solidFill>
                  <a:schemeClr val="accent1">
                    <a:lumMod val="50000"/>
                  </a:schemeClr>
                </a:solidFill>
              </a:rPr>
              <a:t>ITA @ 25</a:t>
            </a:r>
            <a:br>
              <a:rPr lang="en-US" sz="5400" b="1" dirty="0">
                <a:solidFill>
                  <a:schemeClr val="accent1">
                    <a:lumMod val="50000"/>
                  </a:schemeClr>
                </a:solidFill>
              </a:rPr>
            </a:br>
            <a:r>
              <a:rPr lang="en-US" sz="4000" b="1" dirty="0">
                <a:solidFill>
                  <a:schemeClr val="accent1">
                    <a:lumMod val="50000"/>
                  </a:schemeClr>
                </a:solidFill>
              </a:rPr>
              <a:t>Mobilizing Pakistan for Education &amp; Learning</a:t>
            </a:r>
            <a:endParaRPr lang="en-US" sz="5400" b="1" dirty="0">
              <a:solidFill>
                <a:schemeClr val="accent1">
                  <a:lumMod val="50000"/>
                </a:schemeClr>
              </a:solidFill>
            </a:endParaRPr>
          </a:p>
        </p:txBody>
      </p:sp>
      <p:sp>
        <p:nvSpPr>
          <p:cNvPr id="3" name="Content Placeholder 2">
            <a:extLst>
              <a:ext uri="{FF2B5EF4-FFF2-40B4-BE49-F238E27FC236}">
                <a16:creationId xmlns:a16="http://schemas.microsoft.com/office/drawing/2014/main" id="{CB6F107C-30B6-B812-E46C-1760ACD6F756}"/>
              </a:ext>
            </a:extLst>
          </p:cNvPr>
          <p:cNvSpPr>
            <a:spLocks noGrp="1"/>
          </p:cNvSpPr>
          <p:nvPr>
            <p:ph idx="1"/>
          </p:nvPr>
        </p:nvSpPr>
        <p:spPr>
          <a:xfrm>
            <a:off x="614644" y="1505415"/>
            <a:ext cx="5717102" cy="4984595"/>
          </a:xfrm>
        </p:spPr>
        <p:txBody>
          <a:bodyPr>
            <a:normAutofit fontScale="85000" lnSpcReduction="10000"/>
          </a:bodyPr>
          <a:lstStyle/>
          <a:p>
            <a:r>
              <a:rPr lang="en-US" b="1" dirty="0"/>
              <a:t>A Series of Activities under Planning for 2025-  “ITA@25”</a:t>
            </a:r>
          </a:p>
          <a:p>
            <a:r>
              <a:rPr lang="en-US" dirty="0"/>
              <a:t>Monthly Events – Webinars -  on Key Thematic Areas of ITA’s work  with Beneficiaries</a:t>
            </a:r>
          </a:p>
          <a:p>
            <a:r>
              <a:rPr lang="en-US" dirty="0"/>
              <a:t>A Book on ITA@25 </a:t>
            </a:r>
          </a:p>
          <a:p>
            <a:pPr lvl="1"/>
            <a:r>
              <a:rPr lang="en-US" dirty="0"/>
              <a:t>Chapter Contributions by ITA &amp; Partners who have worked closely with ITA over the years (10-12 chapters) word limit being finalized</a:t>
            </a:r>
          </a:p>
          <a:p>
            <a:pPr lvl="2"/>
            <a:r>
              <a:rPr lang="en-US" dirty="0"/>
              <a:t>Eminent Authors  </a:t>
            </a:r>
          </a:p>
          <a:p>
            <a:r>
              <a:rPr lang="en-US" dirty="0"/>
              <a:t>A Fundraising Event with Beneficiaries </a:t>
            </a:r>
          </a:p>
          <a:p>
            <a:r>
              <a:rPr lang="en-US" dirty="0"/>
              <a:t>Souvenirs for ITA @25 for our partners and ITA Colleagues </a:t>
            </a:r>
          </a:p>
          <a:p>
            <a:r>
              <a:rPr lang="en-US" dirty="0"/>
              <a:t>ASER Learning App with Solutions scaling up nationwide </a:t>
            </a:r>
          </a:p>
          <a:p>
            <a:r>
              <a:rPr lang="en-US" dirty="0"/>
              <a:t>Two ITA Flagship Programs to be launched nationwide with Learning &amp; Resilience at the Core – a learning teams approach – parents-students-teachers-youth/community and field </a:t>
            </a:r>
          </a:p>
          <a:p>
            <a:pPr lvl="1"/>
            <a:r>
              <a:rPr lang="en-US" b="1" dirty="0" err="1"/>
              <a:t>Sanjha</a:t>
            </a:r>
            <a:r>
              <a:rPr lang="en-US" b="1" dirty="0"/>
              <a:t> </a:t>
            </a:r>
            <a:r>
              <a:rPr lang="en-US" b="1" dirty="0" err="1"/>
              <a:t>Vehra</a:t>
            </a:r>
            <a:r>
              <a:rPr lang="en-US" b="1" dirty="0"/>
              <a:t> ECCE- and </a:t>
            </a:r>
            <a:r>
              <a:rPr lang="en-US" b="1" dirty="0" err="1"/>
              <a:t>Siyani</a:t>
            </a:r>
            <a:r>
              <a:rPr lang="en-US" b="1" dirty="0"/>
              <a:t> Sahelian Adolescent Girls (tested</a:t>
            </a:r>
            <a:r>
              <a:rPr lang="en-US" dirty="0"/>
              <a:t>)</a:t>
            </a:r>
          </a:p>
          <a:p>
            <a:pPr marL="0" indent="0" algn="ctr">
              <a:buNone/>
            </a:pPr>
            <a:r>
              <a:rPr lang="en-US" b="1" dirty="0"/>
              <a:t>A Year of Celebrations for Mobilizing a Nationwide Movement with Purpose &amp; Outcomes  </a:t>
            </a:r>
          </a:p>
          <a:p>
            <a:endParaRPr lang="en-US" dirty="0"/>
          </a:p>
        </p:txBody>
      </p:sp>
      <p:sp>
        <p:nvSpPr>
          <p:cNvPr id="4" name="Slide Number Placeholder 3">
            <a:extLst>
              <a:ext uri="{FF2B5EF4-FFF2-40B4-BE49-F238E27FC236}">
                <a16:creationId xmlns:a16="http://schemas.microsoft.com/office/drawing/2014/main" id="{DAD133DA-F721-AB4C-ED6F-25A1945155CB}"/>
              </a:ext>
            </a:extLst>
          </p:cNvPr>
          <p:cNvSpPr>
            <a:spLocks noGrp="1"/>
          </p:cNvSpPr>
          <p:nvPr>
            <p:ph type="sldNum" sz="quarter" idx="12"/>
          </p:nvPr>
        </p:nvSpPr>
        <p:spPr/>
        <p:txBody>
          <a:bodyPr/>
          <a:lstStyle/>
          <a:p>
            <a:fld id="{86CB4B4D-7CA3-9044-876B-883B54F8677D}" type="slidenum">
              <a:rPr lang="en-US" smtClean="0"/>
              <a:pPr/>
              <a:t>20</a:t>
            </a:fld>
            <a:endParaRPr lang="en-US"/>
          </a:p>
        </p:txBody>
      </p:sp>
      <p:sp>
        <p:nvSpPr>
          <p:cNvPr id="5" name="Content Placeholder 2">
            <a:extLst>
              <a:ext uri="{FF2B5EF4-FFF2-40B4-BE49-F238E27FC236}">
                <a16:creationId xmlns:a16="http://schemas.microsoft.com/office/drawing/2014/main" id="{661E59EC-7191-7445-A403-5549A2D2D8DC}"/>
              </a:ext>
            </a:extLst>
          </p:cNvPr>
          <p:cNvSpPr txBox="1">
            <a:spLocks/>
          </p:cNvSpPr>
          <p:nvPr/>
        </p:nvSpPr>
        <p:spPr>
          <a:xfrm>
            <a:off x="6331745" y="2180496"/>
            <a:ext cx="5488547" cy="3678303"/>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dirty="0"/>
              <a:t>Budgets for the Year Long Celebration</a:t>
            </a:r>
          </a:p>
          <a:p>
            <a:r>
              <a:rPr lang="en-US" dirty="0"/>
              <a:t>Mobilizing Funds for The Year Long Education and Learning /Flagship Programs </a:t>
            </a:r>
          </a:p>
          <a:p>
            <a:r>
              <a:rPr lang="en-US" dirty="0"/>
              <a:t>Designing an Acknowledgment souvenir for partners  (in progress to be shared early October 2024 with the board </a:t>
            </a:r>
          </a:p>
          <a:p>
            <a:endParaRPr lang="en-US" dirty="0"/>
          </a:p>
          <a:p>
            <a:r>
              <a:rPr lang="en-US" b="1" dirty="0"/>
              <a:t>Action: </a:t>
            </a:r>
          </a:p>
          <a:p>
            <a:r>
              <a:rPr lang="en-US" dirty="0"/>
              <a:t>ITA@25 Committee to share with ITA Board the Concept Note by  October 5, 2024</a:t>
            </a:r>
          </a:p>
          <a:p>
            <a:r>
              <a:rPr lang="en-US" b="1" dirty="0"/>
              <a:t>Committee Members: </a:t>
            </a:r>
          </a:p>
          <a:p>
            <a:r>
              <a:rPr lang="en-US" dirty="0" err="1"/>
              <a:t>Baela</a:t>
            </a:r>
            <a:r>
              <a:rPr lang="en-US" dirty="0"/>
              <a:t> Jamil, Asif Sultan, Abu Bakar, Sahar Saeed, Waqas </a:t>
            </a:r>
            <a:r>
              <a:rPr lang="en-US" dirty="0" err="1"/>
              <a:t>Bajwa</a:t>
            </a:r>
            <a:r>
              <a:rPr lang="en-US" dirty="0"/>
              <a:t>, </a:t>
            </a:r>
            <a:r>
              <a:rPr lang="en-US" dirty="0" err="1"/>
              <a:t>Sehrish</a:t>
            </a:r>
            <a:r>
              <a:rPr lang="en-US" dirty="0"/>
              <a:t> Farooq and </a:t>
            </a:r>
            <a:r>
              <a:rPr lang="en-US" dirty="0" err="1"/>
              <a:t>Maham</a:t>
            </a:r>
            <a:r>
              <a:rPr lang="en-US" dirty="0"/>
              <a:t> </a:t>
            </a:r>
            <a:r>
              <a:rPr lang="en-US" dirty="0" err="1"/>
              <a:t>Anees</a:t>
            </a:r>
            <a:endParaRPr lang="en-US" dirty="0"/>
          </a:p>
        </p:txBody>
      </p:sp>
    </p:spTree>
    <p:extLst>
      <p:ext uri="{BB962C8B-B14F-4D97-AF65-F5344CB8AC3E}">
        <p14:creationId xmlns:p14="http://schemas.microsoft.com/office/powerpoint/2010/main" val="2386504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361C-1A13-6743-BD36-48D9E42822A9}"/>
              </a:ext>
            </a:extLst>
          </p:cNvPr>
          <p:cNvSpPr>
            <a:spLocks noGrp="1"/>
          </p:cNvSpPr>
          <p:nvPr>
            <p:ph type="title"/>
          </p:nvPr>
        </p:nvSpPr>
        <p:spPr>
          <a:xfrm>
            <a:off x="878597" y="805623"/>
            <a:ext cx="10434806" cy="5038878"/>
          </a:xfrm>
        </p:spPr>
        <p:txBody>
          <a:bodyPr>
            <a:normAutofit fontScale="90000"/>
          </a:bodyPr>
          <a:lstStyle/>
          <a:p>
            <a:r>
              <a:rPr lang="en-US" b="1" dirty="0">
                <a:solidFill>
                  <a:schemeClr val="accent1">
                    <a:lumMod val="50000"/>
                  </a:schemeClr>
                </a:solidFill>
              </a:rPr>
              <a:t>Current Project Updates</a:t>
            </a:r>
            <a:br>
              <a:rPr lang="en-US" b="1" dirty="0"/>
            </a:br>
            <a:br>
              <a:rPr lang="en-US" b="1" dirty="0"/>
            </a:br>
            <a:br>
              <a:rPr lang="en-US" dirty="0"/>
            </a:br>
            <a:r>
              <a:rPr lang="en-US" dirty="0"/>
              <a:t>ASER Pakistan</a:t>
            </a:r>
            <a:br>
              <a:rPr lang="en-US" dirty="0"/>
            </a:br>
            <a:r>
              <a:rPr lang="en-US" dirty="0"/>
              <a:t>MYRP- Multi-Year Resilience Project (MYRP): Refugees – VSO</a:t>
            </a:r>
            <a:br>
              <a:rPr lang="en-US" dirty="0"/>
            </a:br>
            <a:r>
              <a:rPr lang="en-US" dirty="0"/>
              <a:t>AAWAZ II (3</a:t>
            </a:r>
            <a:r>
              <a:rPr lang="en-US" baseline="30000" dirty="0"/>
              <a:t>RD</a:t>
            </a:r>
            <a:r>
              <a:rPr lang="en-US" dirty="0"/>
              <a:t> PHASE) 2024-26</a:t>
            </a:r>
            <a:br>
              <a:rPr lang="en-US" dirty="0"/>
            </a:br>
            <a:r>
              <a:rPr lang="en-US" dirty="0"/>
              <a:t>Young </a:t>
            </a:r>
            <a:r>
              <a:rPr lang="en-US" dirty="0" err="1"/>
              <a:t>Omang</a:t>
            </a:r>
            <a:r>
              <a:rPr lang="en-US" dirty="0"/>
              <a:t>- MENSTRUAL HYGIENE MANAGEMENT (MHM) </a:t>
            </a:r>
            <a:br>
              <a:rPr lang="en-US" dirty="0"/>
            </a:br>
            <a:r>
              <a:rPr lang="en-US" dirty="0"/>
              <a:t>PEF-PEIMA Schools  through PPP</a:t>
            </a:r>
            <a:br>
              <a:rPr lang="en-US" dirty="0"/>
            </a:br>
            <a:r>
              <a:rPr lang="en-US" dirty="0"/>
              <a:t>Pakistan Learning Festival</a:t>
            </a:r>
            <a:br>
              <a:rPr lang="en-US" dirty="0"/>
            </a:br>
            <a:r>
              <a:rPr lang="en-US" dirty="0"/>
              <a:t>DIGITAL LEARNING TOOLS </a:t>
            </a:r>
            <a:br>
              <a:rPr lang="en-US" dirty="0"/>
            </a:br>
            <a:r>
              <a:rPr lang="en-US" dirty="0"/>
              <a:t>Design &amp; Desktop Publishing </a:t>
            </a:r>
            <a:br>
              <a:rPr lang="en-US" dirty="0"/>
            </a:br>
            <a:endParaRPr lang="en-US" dirty="0"/>
          </a:p>
        </p:txBody>
      </p:sp>
      <p:sp>
        <p:nvSpPr>
          <p:cNvPr id="3" name="Slide Number Placeholder 2">
            <a:extLst>
              <a:ext uri="{FF2B5EF4-FFF2-40B4-BE49-F238E27FC236}">
                <a16:creationId xmlns:a16="http://schemas.microsoft.com/office/drawing/2014/main" id="{5AFEBD68-FBDE-A54F-B5C2-84CD65D04265}"/>
              </a:ext>
            </a:extLst>
          </p:cNvPr>
          <p:cNvSpPr>
            <a:spLocks noGrp="1"/>
          </p:cNvSpPr>
          <p:nvPr>
            <p:ph type="sldNum" sz="quarter" idx="12"/>
          </p:nvPr>
        </p:nvSpPr>
        <p:spPr/>
        <p:txBody>
          <a:bodyPr/>
          <a:lstStyle/>
          <a:p>
            <a:fld id="{86CB4B4D-7CA3-9044-876B-883B54F8677D}" type="slidenum">
              <a:rPr lang="en-US" smtClean="0"/>
              <a:pPr/>
              <a:t>21</a:t>
            </a:fld>
            <a:endParaRPr lang="en-US"/>
          </a:p>
        </p:txBody>
      </p:sp>
    </p:spTree>
    <p:extLst>
      <p:ext uri="{BB962C8B-B14F-4D97-AF65-F5344CB8AC3E}">
        <p14:creationId xmlns:p14="http://schemas.microsoft.com/office/powerpoint/2010/main" val="2266346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230816"/>
            <a:ext cx="11029616" cy="542182"/>
          </a:xfrm>
        </p:spPr>
        <p:txBody>
          <a:bodyPr>
            <a:normAutofit/>
          </a:bodyPr>
          <a:lstStyle/>
          <a:p>
            <a:r>
              <a:rPr lang="en-US" sz="2800" b="1" dirty="0">
                <a:solidFill>
                  <a:schemeClr val="accent1">
                    <a:lumMod val="50000"/>
                  </a:schemeClr>
                </a:solidFill>
              </a:rPr>
              <a:t>ASER 2023 Dissemination Updates</a:t>
            </a:r>
            <a:endParaRPr lang="en-US" sz="4000" b="1" dirty="0">
              <a:solidFill>
                <a:schemeClr val="accent1">
                  <a:lumMod val="50000"/>
                </a:schemeClr>
              </a:solidFill>
            </a:endParaRPr>
          </a:p>
        </p:txBody>
      </p:sp>
      <p:sp>
        <p:nvSpPr>
          <p:cNvPr id="7" name="Rectangle 2">
            <a:extLst>
              <a:ext uri="{FF2B5EF4-FFF2-40B4-BE49-F238E27FC236}">
                <a16:creationId xmlns:a16="http://schemas.microsoft.com/office/drawing/2014/main" id="{9D572217-32DF-6ECA-2B74-9A58D952AE0A}"/>
              </a:ext>
            </a:extLst>
          </p:cNvPr>
          <p:cNvSpPr>
            <a:spLocks noGrp="1" noChangeArrowheads="1"/>
          </p:cNvSpPr>
          <p:nvPr>
            <p:ph idx="1"/>
          </p:nvPr>
        </p:nvSpPr>
        <p:spPr bwMode="auto">
          <a:xfrm>
            <a:off x="192119" y="931132"/>
            <a:ext cx="6827378"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500" b="1" i="0" u="none" strike="noStrike" cap="none" normalizeH="0" baseline="0" dirty="0">
                <a:ln>
                  <a:noFill/>
                </a:ln>
                <a:solidFill>
                  <a:schemeClr val="tx1"/>
                </a:solidFill>
                <a:effectLst/>
                <a:latin typeface="Arial" panose="020B0604020202020204" pitchFamily="34" charset="0"/>
              </a:rPr>
              <a:t>Advocacy and Dissemination Sessions:</a:t>
            </a: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sz="1500" b="1" i="0" u="none" strike="noStrike" cap="none" normalizeH="0" baseline="0" dirty="0">
              <a:ln>
                <a:noFill/>
              </a:ln>
              <a:solidFill>
                <a:schemeClr val="tx1"/>
              </a:solidFill>
              <a:effectLst/>
              <a:latin typeface="Arial" panose="020B0604020202020204" pitchFamily="34" charset="0"/>
            </a:endParaRPr>
          </a:p>
          <a:p>
            <a:pPr algn="just" defTabSz="914400" eaLnBrk="0" fontAlgn="base" hangingPunct="0">
              <a:spcBef>
                <a:spcPct val="0"/>
              </a:spcBef>
              <a:spcAft>
                <a:spcPct val="0"/>
              </a:spcAft>
              <a:buClrTx/>
              <a:buSzTx/>
            </a:pPr>
            <a:r>
              <a:rPr kumimoji="0" lang="en-US" altLang="en-US" sz="1500" b="1" i="0" u="none" strike="noStrike" cap="none" normalizeH="0" baseline="0" dirty="0">
                <a:ln>
                  <a:noFill/>
                </a:ln>
                <a:solidFill>
                  <a:schemeClr val="tx1"/>
                </a:solidFill>
                <a:effectLst/>
                <a:latin typeface="Arial" panose="020B0604020202020204" pitchFamily="34" charset="0"/>
              </a:rPr>
              <a:t>Village Baithaks:</a:t>
            </a:r>
            <a:r>
              <a:rPr lang="en-US" altLang="en-US" sz="1500" dirty="0">
                <a:latin typeface="Arial" panose="020B0604020202020204" pitchFamily="34" charset="0"/>
              </a:rPr>
              <a:t> </a:t>
            </a:r>
            <a:r>
              <a:rPr kumimoji="0" lang="en-US" altLang="en-US" sz="1500" b="0" i="0" u="none" strike="noStrike" cap="none" normalizeH="0" baseline="0" dirty="0">
                <a:ln>
                  <a:noFill/>
                </a:ln>
                <a:solidFill>
                  <a:schemeClr val="tx1"/>
                </a:solidFill>
                <a:effectLst/>
                <a:latin typeface="Arial" panose="020B0604020202020204" pitchFamily="34" charset="0"/>
              </a:rPr>
              <a:t>21 village Baithaks conducted in 12 districts to promote data awareness and action.</a:t>
            </a:r>
          </a:p>
          <a:p>
            <a:pPr algn="just" defTabSz="914400" eaLnBrk="0" fontAlgn="base" hangingPunct="0">
              <a:spcBef>
                <a:spcPct val="0"/>
              </a:spcBef>
              <a:spcAft>
                <a:spcPct val="0"/>
              </a:spcAft>
              <a:buClrTx/>
              <a:buSzTx/>
            </a:pPr>
            <a:endParaRPr kumimoji="0" lang="en-US" altLang="en-US" sz="1500" b="1" i="0" u="none" strike="noStrike" cap="none" normalizeH="0" baseline="0" dirty="0">
              <a:ln>
                <a:noFill/>
              </a:ln>
              <a:solidFill>
                <a:schemeClr val="tx1"/>
              </a:solidFill>
              <a:effectLst/>
              <a:latin typeface="Arial" panose="020B0604020202020204" pitchFamily="34" charset="0"/>
            </a:endParaRPr>
          </a:p>
          <a:p>
            <a:pPr algn="just" defTabSz="914400" eaLnBrk="0" fontAlgn="base" hangingPunct="0">
              <a:spcBef>
                <a:spcPct val="0"/>
              </a:spcBef>
              <a:spcAft>
                <a:spcPct val="0"/>
              </a:spcAft>
              <a:buClrTx/>
              <a:buSzTx/>
            </a:pPr>
            <a:r>
              <a:rPr kumimoji="0" lang="en-US" altLang="en-US" sz="1500" b="1" i="0" u="none" strike="noStrike" cap="none" normalizeH="0" baseline="0" dirty="0">
                <a:ln>
                  <a:noFill/>
                </a:ln>
                <a:solidFill>
                  <a:schemeClr val="tx1"/>
                </a:solidFill>
                <a:effectLst/>
                <a:latin typeface="Arial" panose="020B0604020202020204" pitchFamily="34" charset="0"/>
              </a:rPr>
              <a:t>University Seminars:</a:t>
            </a:r>
            <a:r>
              <a:rPr lang="en-US" altLang="en-US" sz="1500" dirty="0">
                <a:latin typeface="Arial" panose="020B0604020202020204" pitchFamily="34" charset="0"/>
              </a:rPr>
              <a:t> </a:t>
            </a:r>
            <a:r>
              <a:rPr kumimoji="0" lang="en-US" altLang="en-US" sz="1500" b="0" i="0" u="none" strike="noStrike" cap="none" normalizeH="0" baseline="0" dirty="0">
                <a:ln>
                  <a:noFill/>
                </a:ln>
                <a:solidFill>
                  <a:schemeClr val="tx1"/>
                </a:solidFill>
                <a:effectLst/>
                <a:latin typeface="Arial" panose="020B0604020202020204" pitchFamily="34" charset="0"/>
              </a:rPr>
              <a:t>4 university seminars organized (IBA Karachi, NUML Islamabad, ITU, and Minhaj University).</a:t>
            </a:r>
          </a:p>
          <a:p>
            <a:pPr algn="just" defTabSz="914400" eaLnBrk="0" fontAlgn="base" hangingPunct="0">
              <a:spcBef>
                <a:spcPct val="0"/>
              </a:spcBef>
              <a:spcAft>
                <a:spcPct val="0"/>
              </a:spcAft>
              <a:buClrTx/>
              <a:buSzTx/>
            </a:pPr>
            <a:endParaRPr kumimoji="0" lang="en-US" altLang="en-US" sz="1500" b="1" i="0" u="none" strike="noStrike" cap="none" normalizeH="0" baseline="0" dirty="0">
              <a:ln>
                <a:noFill/>
              </a:ln>
              <a:solidFill>
                <a:schemeClr val="tx1"/>
              </a:solidFill>
              <a:effectLst/>
              <a:latin typeface="Arial" panose="020B0604020202020204" pitchFamily="34" charset="0"/>
            </a:endParaRPr>
          </a:p>
          <a:p>
            <a:pPr algn="just" defTabSz="914400" eaLnBrk="0" fontAlgn="base" hangingPunct="0">
              <a:spcBef>
                <a:spcPct val="0"/>
              </a:spcBef>
              <a:spcAft>
                <a:spcPct val="0"/>
              </a:spcAft>
              <a:buClrTx/>
              <a:buSzTx/>
            </a:pPr>
            <a:r>
              <a:rPr kumimoji="0" lang="en-US" altLang="en-US" sz="1500" b="1" i="0" u="none" strike="noStrike" cap="none" normalizeH="0" baseline="0" dirty="0">
                <a:ln>
                  <a:noFill/>
                </a:ln>
                <a:solidFill>
                  <a:schemeClr val="tx1"/>
                </a:solidFill>
                <a:effectLst/>
                <a:latin typeface="Arial" panose="020B0604020202020204" pitchFamily="34" charset="0"/>
              </a:rPr>
              <a:t>Thematic Reports:</a:t>
            </a:r>
            <a:r>
              <a:rPr lang="en-US" altLang="en-US" sz="1500" dirty="0">
                <a:latin typeface="Arial" panose="020B0604020202020204" pitchFamily="34" charset="0"/>
              </a:rPr>
              <a:t> </a:t>
            </a:r>
            <a:r>
              <a:rPr kumimoji="0" lang="en-US" altLang="en-US" sz="1500" b="0" i="0" u="none" strike="noStrike" cap="none" normalizeH="0" baseline="0" dirty="0">
                <a:ln>
                  <a:noFill/>
                </a:ln>
                <a:solidFill>
                  <a:schemeClr val="tx1"/>
                </a:solidFill>
                <a:effectLst/>
                <a:latin typeface="Arial" panose="020B0604020202020204" pitchFamily="34" charset="0"/>
              </a:rPr>
              <a:t>08 Thematic Report Cards prepared for topics such as Foundational Learning, Gender, </a:t>
            </a:r>
            <a:r>
              <a:rPr lang="en-US" altLang="en-US" sz="1500" dirty="0">
                <a:latin typeface="Arial" panose="020B0604020202020204" pitchFamily="34" charset="0"/>
              </a:rPr>
              <a:t>Facilities</a:t>
            </a:r>
            <a:r>
              <a:rPr kumimoji="0" lang="en-US" altLang="en-US" sz="1500" b="0" i="0" u="none" strike="noStrike" cap="none" normalizeH="0" baseline="0" dirty="0">
                <a:ln>
                  <a:noFill/>
                </a:ln>
                <a:solidFill>
                  <a:schemeClr val="tx1"/>
                </a:solidFill>
                <a:effectLst/>
                <a:latin typeface="Arial" panose="020B0604020202020204" pitchFamily="34" charset="0"/>
              </a:rPr>
              <a:t>, Technology, Inclusion, Climate Change to share these insights with broader audiences.</a:t>
            </a:r>
            <a:endParaRPr kumimoji="0" lang="en-US" altLang="en-US" sz="1500" b="1" i="0" u="none" strike="noStrike" cap="none" normalizeH="0" baseline="0" dirty="0">
              <a:ln>
                <a:noFill/>
              </a:ln>
              <a:solidFill>
                <a:schemeClr val="tx1"/>
              </a:solidFill>
              <a:effectLst/>
              <a:latin typeface="Arial" panose="020B0604020202020204" pitchFamily="34" charset="0"/>
            </a:endParaRPr>
          </a:p>
          <a:p>
            <a:pPr algn="just" defTabSz="914400" eaLnBrk="0" fontAlgn="base" hangingPunct="0">
              <a:spcBef>
                <a:spcPct val="0"/>
              </a:spcBef>
              <a:spcAft>
                <a:spcPct val="0"/>
              </a:spcAft>
              <a:buClrTx/>
              <a:buSzTx/>
            </a:pPr>
            <a:endParaRPr kumimoji="0" lang="en-US" altLang="en-US" sz="1500" b="1" i="0" u="none" strike="noStrike" cap="none" normalizeH="0" baseline="0" dirty="0">
              <a:ln>
                <a:noFill/>
              </a:ln>
              <a:solidFill>
                <a:schemeClr val="tx1"/>
              </a:solidFill>
              <a:effectLst/>
              <a:latin typeface="Arial" panose="020B0604020202020204" pitchFamily="34" charset="0"/>
            </a:endParaRPr>
          </a:p>
          <a:p>
            <a:pPr algn="just" defTabSz="914400" eaLnBrk="0" fontAlgn="base" hangingPunct="0">
              <a:spcBef>
                <a:spcPct val="0"/>
              </a:spcBef>
              <a:spcAft>
                <a:spcPct val="0"/>
              </a:spcAft>
              <a:buClrTx/>
              <a:buSzTx/>
            </a:pPr>
            <a:r>
              <a:rPr kumimoji="0" lang="en-US" altLang="en-US" sz="1500" b="1" i="0" u="none" strike="noStrike" cap="none" normalizeH="0" baseline="0" dirty="0">
                <a:ln>
                  <a:noFill/>
                </a:ln>
                <a:solidFill>
                  <a:schemeClr val="tx1"/>
                </a:solidFill>
                <a:effectLst/>
                <a:latin typeface="Arial" panose="020B0604020202020204" pitchFamily="34" charset="0"/>
              </a:rPr>
              <a:t>Webinars:</a:t>
            </a:r>
            <a:r>
              <a:rPr lang="en-US" altLang="en-US" sz="1500" dirty="0">
                <a:latin typeface="Arial" panose="020B0604020202020204" pitchFamily="34" charset="0"/>
              </a:rPr>
              <a:t> </a:t>
            </a:r>
            <a:r>
              <a:rPr kumimoji="0" lang="en-US" altLang="en-US" sz="1500" b="0" i="0" u="none" strike="noStrike" cap="none" normalizeH="0" baseline="0" dirty="0">
                <a:ln>
                  <a:noFill/>
                </a:ln>
                <a:solidFill>
                  <a:schemeClr val="tx1"/>
                </a:solidFill>
                <a:effectLst/>
                <a:latin typeface="Arial" panose="020B0604020202020204" pitchFamily="34" charset="0"/>
              </a:rPr>
              <a:t>Webinar on </a:t>
            </a:r>
            <a:r>
              <a:rPr kumimoji="0" lang="en-US" altLang="en-US" sz="1500" b="1" i="0" u="none" strike="noStrike" cap="none" normalizeH="0" baseline="0" dirty="0">
                <a:ln>
                  <a:noFill/>
                </a:ln>
                <a:solidFill>
                  <a:schemeClr val="tx1"/>
                </a:solidFill>
                <a:effectLst/>
                <a:latin typeface="Arial" panose="020B0604020202020204" pitchFamily="34" charset="0"/>
              </a:rPr>
              <a:t>Climate Change &amp; Education</a:t>
            </a:r>
            <a:r>
              <a:rPr kumimoji="0" lang="en-US" altLang="en-US" sz="1500" b="0" i="0" u="none" strike="noStrike" cap="none" normalizeH="0" baseline="0" dirty="0">
                <a:ln>
                  <a:noFill/>
                </a:ln>
                <a:solidFill>
                  <a:schemeClr val="tx1"/>
                </a:solidFill>
                <a:effectLst/>
                <a:latin typeface="Arial" panose="020B0604020202020204" pitchFamily="34" charset="0"/>
              </a:rPr>
              <a:t> featuring experts like </a:t>
            </a:r>
            <a:r>
              <a:rPr lang="en-US" sz="1500" b="0" i="0" u="none" strike="noStrike" kern="1200" dirty="0">
                <a:solidFill>
                  <a:srgbClr val="000000"/>
                </a:solidFill>
                <a:effectLst/>
                <a:latin typeface="Arial" panose="020B0604020202020204" pitchFamily="34" charset="0"/>
                <a:cs typeface="Arial" panose="020B0604020202020204" pitchFamily="34" charset="0"/>
              </a:rPr>
              <a:t>Dr. </a:t>
            </a:r>
            <a:r>
              <a:rPr lang="en-US" sz="1500" b="0" i="0" u="none" strike="noStrike" kern="1200" dirty="0" err="1">
                <a:solidFill>
                  <a:srgbClr val="000000"/>
                </a:solidFill>
                <a:effectLst/>
                <a:latin typeface="Arial" panose="020B0604020202020204" pitchFamily="34" charset="0"/>
                <a:cs typeface="Arial" panose="020B0604020202020204" pitchFamily="34" charset="0"/>
              </a:rPr>
              <a:t>Monazza</a:t>
            </a:r>
            <a:r>
              <a:rPr lang="en-US" sz="1500" b="0" i="0" u="none" strike="noStrike" kern="1200" dirty="0">
                <a:solidFill>
                  <a:srgbClr val="000000"/>
                </a:solidFill>
                <a:effectLst/>
                <a:latin typeface="Arial" panose="020B0604020202020204" pitchFamily="34" charset="0"/>
                <a:cs typeface="Arial" panose="020B0604020202020204" pitchFamily="34" charset="0"/>
              </a:rPr>
              <a:t> Aslam, Dr. Fozia Parveen</a:t>
            </a:r>
            <a:r>
              <a:rPr lang="en-US" sz="1500" dirty="0">
                <a:latin typeface="Arial" panose="020B0604020202020204" pitchFamily="34" charset="0"/>
              </a:rPr>
              <a:t>, </a:t>
            </a:r>
            <a:r>
              <a:rPr lang="en-US" sz="1500" b="0" i="0" u="none" strike="noStrike" kern="1200" dirty="0">
                <a:solidFill>
                  <a:srgbClr val="000000"/>
                </a:solidFill>
                <a:effectLst/>
                <a:latin typeface="Arial" panose="020B0604020202020204" pitchFamily="34" charset="0"/>
                <a:cs typeface="Arial" panose="020B0604020202020204" pitchFamily="34" charset="0"/>
              </a:rPr>
              <a:t>Dr. </a:t>
            </a:r>
            <a:r>
              <a:rPr lang="en-US" sz="1500" b="0" i="0" u="none" strike="noStrike" kern="1200" dirty="0" err="1">
                <a:solidFill>
                  <a:srgbClr val="000000"/>
                </a:solidFill>
                <a:effectLst/>
                <a:latin typeface="Arial" panose="020B0604020202020204" pitchFamily="34" charset="0"/>
                <a:cs typeface="Arial" panose="020B0604020202020204" pitchFamily="34" charset="0"/>
              </a:rPr>
              <a:t>Priyadarshani</a:t>
            </a:r>
            <a:r>
              <a:rPr lang="en-US" sz="1500" b="0" i="0" u="none" strike="noStrike" kern="1200" dirty="0">
                <a:solidFill>
                  <a:srgbClr val="000000"/>
                </a:solidFill>
                <a:effectLst/>
                <a:latin typeface="Arial" panose="020B0604020202020204" pitchFamily="34" charset="0"/>
                <a:cs typeface="Arial" panose="020B0604020202020204" pitchFamily="34" charset="0"/>
              </a:rPr>
              <a:t> Joshi</a:t>
            </a:r>
            <a:r>
              <a:rPr lang="en-US" sz="1500" dirty="0">
                <a:latin typeface="Arial" panose="020B0604020202020204" pitchFamily="34" charset="0"/>
              </a:rPr>
              <a:t>, </a:t>
            </a:r>
            <a:r>
              <a:rPr lang="en-US" sz="1500" b="0" i="0" u="none" strike="noStrike" kern="1200" dirty="0">
                <a:solidFill>
                  <a:srgbClr val="000000"/>
                </a:solidFill>
                <a:effectLst/>
                <a:latin typeface="Arial" panose="020B0604020202020204" pitchFamily="34" charset="0"/>
                <a:cs typeface="Arial" panose="020B0604020202020204" pitchFamily="34" charset="0"/>
              </a:rPr>
              <a:t>Ms. Afia Salam and Muhammad </a:t>
            </a:r>
            <a:r>
              <a:rPr lang="en-US" sz="1500" b="0" i="0" u="none" strike="noStrike" kern="1200" dirty="0" err="1">
                <a:solidFill>
                  <a:srgbClr val="000000"/>
                </a:solidFill>
                <a:effectLst/>
                <a:latin typeface="Arial" panose="020B0604020202020204" pitchFamily="34" charset="0"/>
                <a:cs typeface="Arial" panose="020B0604020202020204" pitchFamily="34" charset="0"/>
              </a:rPr>
              <a:t>Toheed</a:t>
            </a:r>
            <a:r>
              <a:rPr lang="en-US" sz="1500" kern="1200" dirty="0">
                <a:latin typeface="Arial" panose="020B0604020202020204" pitchFamily="34" charset="0"/>
                <a:cs typeface="Arial" panose="020B0604020202020204" pitchFamily="34" charset="0"/>
              </a:rPr>
              <a:t>.</a:t>
            </a:r>
            <a:endParaRPr kumimoji="0" lang="en-US" altLang="en-US" sz="1500" b="1"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endParaRPr kumimoji="0" lang="en-US" altLang="en-US" sz="1500" b="1"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500" b="1" i="0" u="none" strike="noStrike" cap="none" normalizeH="0" baseline="0" dirty="0" err="1">
                <a:ln>
                  <a:noFill/>
                </a:ln>
                <a:solidFill>
                  <a:schemeClr val="tx1"/>
                </a:solidFill>
                <a:effectLst/>
                <a:latin typeface="Arial" panose="020B0604020202020204" pitchFamily="34" charset="0"/>
              </a:rPr>
              <a:t>DEPIx</a:t>
            </a:r>
            <a:r>
              <a:rPr kumimoji="0" lang="en-US" altLang="en-US" sz="1500" b="1" i="0" u="none" strike="noStrike" cap="none" normalizeH="0" baseline="0" dirty="0">
                <a:ln>
                  <a:noFill/>
                </a:ln>
                <a:solidFill>
                  <a:schemeClr val="tx1"/>
                </a:solidFill>
                <a:effectLst/>
                <a:latin typeface="Arial" panose="020B0604020202020204" pitchFamily="34" charset="0"/>
              </a:rPr>
              <a:t> 2023 Launched:</a:t>
            </a:r>
            <a:endParaRPr kumimoji="0" lang="en-US" altLang="en-US" sz="15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None/>
              <a:tabLst/>
            </a:pPr>
            <a:r>
              <a:rPr kumimoji="0" lang="en-US" altLang="en-US" sz="1500" b="0" i="0" u="none" strike="noStrike" cap="none" normalizeH="0" baseline="0" dirty="0">
                <a:ln>
                  <a:noFill/>
                </a:ln>
                <a:solidFill>
                  <a:schemeClr val="tx1"/>
                </a:solidFill>
                <a:effectLst/>
                <a:latin typeface="Arial" panose="020B0604020202020204" pitchFamily="34" charset="0"/>
              </a:rPr>
              <a:t>Launched </a:t>
            </a:r>
            <a:r>
              <a:rPr lang="en-US" altLang="en-US" sz="1500" dirty="0">
                <a:latin typeface="Arial" panose="020B0604020202020204" pitchFamily="34" charset="0"/>
              </a:rPr>
              <a:t>i</a:t>
            </a:r>
            <a:r>
              <a:rPr kumimoji="0" lang="en-US" altLang="en-US" sz="1500" b="0" i="0" u="none" strike="noStrike" cap="none" normalizeH="0" baseline="0" dirty="0">
                <a:ln>
                  <a:noFill/>
                </a:ln>
                <a:solidFill>
                  <a:schemeClr val="tx1"/>
                </a:solidFill>
                <a:effectLst/>
                <a:latin typeface="Arial" panose="020B0604020202020204" pitchFamily="34" charset="0"/>
              </a:rPr>
              <a:t>n August, 2024, using ASER Pakistan Rural Data 2023 which measures key education quality indicators; well-received by stakeholders.</a:t>
            </a:r>
          </a:p>
        </p:txBody>
      </p:sp>
      <p:grpSp>
        <p:nvGrpSpPr>
          <p:cNvPr id="5" name="Group 4">
            <a:extLst>
              <a:ext uri="{FF2B5EF4-FFF2-40B4-BE49-F238E27FC236}">
                <a16:creationId xmlns:a16="http://schemas.microsoft.com/office/drawing/2014/main" id="{8ABD0498-0851-ABA8-C81F-2AA2ECF18303}"/>
              </a:ext>
            </a:extLst>
          </p:cNvPr>
          <p:cNvGrpSpPr/>
          <p:nvPr/>
        </p:nvGrpSpPr>
        <p:grpSpPr>
          <a:xfrm>
            <a:off x="7351919" y="931132"/>
            <a:ext cx="4361015" cy="5208341"/>
            <a:chOff x="7688349" y="1294781"/>
            <a:chExt cx="4361015" cy="5208341"/>
          </a:xfrm>
        </p:grpSpPr>
        <p:pic>
          <p:nvPicPr>
            <p:cNvPr id="9" name="Picture 8">
              <a:extLst>
                <a:ext uri="{FF2B5EF4-FFF2-40B4-BE49-F238E27FC236}">
                  <a16:creationId xmlns:a16="http://schemas.microsoft.com/office/drawing/2014/main" id="{C72BCAC2-C932-EEC7-51BA-A40F415138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88349" y="1294781"/>
              <a:ext cx="2469053" cy="2349680"/>
            </a:xfrm>
            <a:prstGeom prst="rect">
              <a:avLst/>
            </a:prstGeom>
          </p:spPr>
        </p:pic>
        <p:pic>
          <p:nvPicPr>
            <p:cNvPr id="15" name="Picture 14">
              <a:extLst>
                <a:ext uri="{FF2B5EF4-FFF2-40B4-BE49-F238E27FC236}">
                  <a16:creationId xmlns:a16="http://schemas.microsoft.com/office/drawing/2014/main" id="{A96DB419-266B-5596-76F9-E9032F98D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1600" y="1324702"/>
              <a:ext cx="1751044" cy="1085989"/>
            </a:xfrm>
            <a:prstGeom prst="rect">
              <a:avLst/>
            </a:prstGeom>
          </p:spPr>
        </p:pic>
        <p:pic>
          <p:nvPicPr>
            <p:cNvPr id="17" name="Picture 16">
              <a:extLst>
                <a:ext uri="{FF2B5EF4-FFF2-40B4-BE49-F238E27FC236}">
                  <a16:creationId xmlns:a16="http://schemas.microsoft.com/office/drawing/2014/main" id="{CC11B1BC-5F69-657D-6725-31D2807C7D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61600" y="2537143"/>
              <a:ext cx="1787764" cy="1085989"/>
            </a:xfrm>
            <a:prstGeom prst="rect">
              <a:avLst/>
            </a:prstGeom>
          </p:spPr>
        </p:pic>
        <p:pic>
          <p:nvPicPr>
            <p:cNvPr id="21" name="Picture 20">
              <a:extLst>
                <a:ext uri="{FF2B5EF4-FFF2-40B4-BE49-F238E27FC236}">
                  <a16:creationId xmlns:a16="http://schemas.microsoft.com/office/drawing/2014/main" id="{4F31A362-6822-BF03-A2D6-5E5C2A8050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29842" y="5173386"/>
              <a:ext cx="1382802" cy="1268596"/>
            </a:xfrm>
            <a:prstGeom prst="rect">
              <a:avLst/>
            </a:prstGeom>
          </p:spPr>
        </p:pic>
        <p:pic>
          <p:nvPicPr>
            <p:cNvPr id="4" name="Picture 3">
              <a:extLst>
                <a:ext uri="{FF2B5EF4-FFF2-40B4-BE49-F238E27FC236}">
                  <a16:creationId xmlns:a16="http://schemas.microsoft.com/office/drawing/2014/main" id="{30145D07-8A43-AFB1-4CA4-3E2E94289B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8349" y="5173386"/>
              <a:ext cx="1329736" cy="1329736"/>
            </a:xfrm>
            <a:prstGeom prst="rect">
              <a:avLst/>
            </a:prstGeom>
          </p:spPr>
        </p:pic>
        <p:pic>
          <p:nvPicPr>
            <p:cNvPr id="6" name="Picture 5">
              <a:extLst>
                <a:ext uri="{FF2B5EF4-FFF2-40B4-BE49-F238E27FC236}">
                  <a16:creationId xmlns:a16="http://schemas.microsoft.com/office/drawing/2014/main" id="{AAA69C74-8F55-E33A-851C-79DA4DAC681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88349" y="3751979"/>
              <a:ext cx="1329736" cy="1329736"/>
            </a:xfrm>
            <a:prstGeom prst="rect">
              <a:avLst/>
            </a:prstGeom>
          </p:spPr>
        </p:pic>
        <p:pic>
          <p:nvPicPr>
            <p:cNvPr id="10" name="Picture 9">
              <a:extLst>
                <a:ext uri="{FF2B5EF4-FFF2-40B4-BE49-F238E27FC236}">
                  <a16:creationId xmlns:a16="http://schemas.microsoft.com/office/drawing/2014/main" id="{9555960B-A5C2-8030-A945-091D1FB8A81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70146" y="3759623"/>
              <a:ext cx="1329735" cy="1329735"/>
            </a:xfrm>
            <a:prstGeom prst="rect">
              <a:avLst/>
            </a:prstGeom>
          </p:spPr>
        </p:pic>
        <p:pic>
          <p:nvPicPr>
            <p:cNvPr id="13" name="Picture 12">
              <a:extLst>
                <a:ext uri="{FF2B5EF4-FFF2-40B4-BE49-F238E27FC236}">
                  <a16:creationId xmlns:a16="http://schemas.microsoft.com/office/drawing/2014/main" id="{24D5A46C-4EC9-5414-6C66-0731E0DB39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79248" y="3770913"/>
              <a:ext cx="1329736" cy="1329736"/>
            </a:xfrm>
            <a:prstGeom prst="rect">
              <a:avLst/>
            </a:prstGeom>
          </p:spPr>
        </p:pic>
        <p:pic>
          <p:nvPicPr>
            <p:cNvPr id="16" name="Picture 15">
              <a:extLst>
                <a:ext uri="{FF2B5EF4-FFF2-40B4-BE49-F238E27FC236}">
                  <a16:creationId xmlns:a16="http://schemas.microsoft.com/office/drawing/2014/main" id="{0236FD24-E10D-527A-6EBE-865CD0B1C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79247" y="5173385"/>
              <a:ext cx="1329735" cy="1329735"/>
            </a:xfrm>
            <a:prstGeom prst="rect">
              <a:avLst/>
            </a:prstGeom>
          </p:spPr>
        </p:pic>
      </p:grpSp>
      <p:sp>
        <p:nvSpPr>
          <p:cNvPr id="3" name="TextBox 2">
            <a:extLst>
              <a:ext uri="{FF2B5EF4-FFF2-40B4-BE49-F238E27FC236}">
                <a16:creationId xmlns:a16="http://schemas.microsoft.com/office/drawing/2014/main" id="{BBE2C2C0-9942-2F4A-9AC9-E932D65DC61B}"/>
              </a:ext>
            </a:extLst>
          </p:cNvPr>
          <p:cNvSpPr txBox="1"/>
          <p:nvPr/>
        </p:nvSpPr>
        <p:spPr>
          <a:xfrm>
            <a:off x="397245" y="5810542"/>
            <a:ext cx="6211229" cy="369332"/>
          </a:xfrm>
          <a:prstGeom prst="rect">
            <a:avLst/>
          </a:prstGeom>
          <a:solidFill>
            <a:srgbClr val="92D050"/>
          </a:solidFill>
        </p:spPr>
        <p:txBody>
          <a:bodyPr wrap="square" rtlCol="0">
            <a:spAutoFit/>
          </a:bodyPr>
          <a:lstStyle/>
          <a:p>
            <a:r>
              <a:rPr lang="en-US" b="1" dirty="0"/>
              <a:t>ASER Learning Tool APP 2024 to be launched in November 2024 </a:t>
            </a:r>
          </a:p>
        </p:txBody>
      </p:sp>
    </p:spTree>
    <p:extLst>
      <p:ext uri="{BB962C8B-B14F-4D97-AF65-F5344CB8AC3E}">
        <p14:creationId xmlns:p14="http://schemas.microsoft.com/office/powerpoint/2010/main" val="252393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898" y="217084"/>
            <a:ext cx="11053246" cy="854235"/>
          </a:xfrm>
        </p:spPr>
        <p:txBody>
          <a:bodyPr>
            <a:normAutofit fontScale="90000"/>
          </a:bodyPr>
          <a:lstStyle/>
          <a:p>
            <a:r>
              <a:rPr lang="en-US" b="1" dirty="0">
                <a:solidFill>
                  <a:schemeClr val="accent1">
                    <a:lumMod val="50000"/>
                  </a:schemeClr>
                </a:solidFill>
              </a:rPr>
              <a:t>ASER Political Constituencies Survey (8 CONSTITUENCIES)</a:t>
            </a:r>
            <a:br>
              <a:rPr lang="en-US" b="1" dirty="0">
                <a:solidFill>
                  <a:schemeClr val="accent1">
                    <a:lumMod val="50000"/>
                  </a:schemeClr>
                </a:solidFill>
              </a:rPr>
            </a:br>
            <a:r>
              <a:rPr lang="en-US" b="1" dirty="0">
                <a:solidFill>
                  <a:schemeClr val="accent1">
                    <a:lumMod val="50000"/>
                  </a:schemeClr>
                </a:solidFill>
              </a:rPr>
              <a:t>A LONGITUDINAL STUDY 2024 BASELINE; 2026 MIDLINE; 2028 ENDLINE </a:t>
            </a:r>
            <a:endParaRPr lang="en-US" sz="4000" dirty="0">
              <a:solidFill>
                <a:schemeClr val="accent1">
                  <a:lumMod val="50000"/>
                </a:schemeClr>
              </a:solidFill>
            </a:endParaRPr>
          </a:p>
        </p:txBody>
      </p:sp>
      <p:sp>
        <p:nvSpPr>
          <p:cNvPr id="3" name="Content Placeholder 2"/>
          <p:cNvSpPr>
            <a:spLocks noGrp="1"/>
          </p:cNvSpPr>
          <p:nvPr>
            <p:ph idx="1"/>
          </p:nvPr>
        </p:nvSpPr>
        <p:spPr>
          <a:xfrm>
            <a:off x="270640" y="1147353"/>
            <a:ext cx="7355459" cy="5066445"/>
          </a:xfrm>
        </p:spPr>
        <p:txBody>
          <a:bodyPr>
            <a:normAutofit fontScale="92500" lnSpcReduction="20000"/>
          </a:bodyPr>
          <a:lstStyle/>
          <a:p>
            <a:pPr algn="just"/>
            <a:r>
              <a:rPr lang="en-US" sz="1600" dirty="0"/>
              <a:t>The </a:t>
            </a:r>
            <a:r>
              <a:rPr lang="en-US" sz="1600" b="1" dirty="0"/>
              <a:t>ASER Political Constituencies Survey</a:t>
            </a:r>
            <a:r>
              <a:rPr lang="en-US" sz="1600" dirty="0"/>
              <a:t> is designed to assess the state of foundational learning (literacy and numeracy) in eight key political constituencies across Pakistan. The survey aims to provide constituency-level data on education, helping to inform local policymakers and stakeholders.</a:t>
            </a:r>
          </a:p>
          <a:p>
            <a:pPr algn="just"/>
            <a:r>
              <a:rPr lang="en-US" sz="1600" b="1" dirty="0"/>
              <a:t>Objective:</a:t>
            </a:r>
            <a:r>
              <a:rPr lang="en-US" sz="1600" dirty="0"/>
              <a:t> To gather data on education quality at the grassroots level, enabling more targeted and effective policy interventions.  “ARE POLITICIANS SERIOUS ABOUT EDUCATION AND LEARNING IN PAKISTAN? WHAT WAS PROMISED AND WHAT WAS DELIVERED”</a:t>
            </a:r>
          </a:p>
          <a:p>
            <a:pPr algn="just"/>
            <a:r>
              <a:rPr lang="en-US" sz="1600" b="1" dirty="0"/>
              <a:t>Methodology:</a:t>
            </a:r>
            <a:r>
              <a:rPr lang="en-US" sz="1600" dirty="0"/>
              <a:t> The mixed-methods approach integrates household surveys with qualitative FGDs to provide a comprehensive picture of foundational learning, gender disparities, and access to education within these constituencies.</a:t>
            </a:r>
          </a:p>
          <a:p>
            <a:pPr algn="just"/>
            <a:r>
              <a:rPr lang="en-US" sz="1600" b="1" dirty="0"/>
              <a:t>Development of Tools &amp; Feedback:</a:t>
            </a:r>
            <a:r>
              <a:rPr lang="en-US" sz="1600" dirty="0"/>
              <a:t> Survey tools are reviewed by key experts, including Dr. Tanya Saeed and Dr. Faisal Bari from LUMS, and Dr. Farah and Dr. </a:t>
            </a:r>
            <a:r>
              <a:rPr lang="en-US" sz="1600" dirty="0" err="1"/>
              <a:t>Munaza</a:t>
            </a:r>
            <a:r>
              <a:rPr lang="en-US" sz="1600" dirty="0"/>
              <a:t> Aslam pending final review. Data collection will be conducted using digital tools for greater efficiency and accuracy.</a:t>
            </a:r>
          </a:p>
          <a:p>
            <a:pPr algn="just"/>
            <a:r>
              <a:rPr lang="en-US" sz="1600" b="1" dirty="0"/>
              <a:t>Piloting Focus Group Discussions (FGD):</a:t>
            </a:r>
            <a:r>
              <a:rPr lang="en-US" sz="1600" dirty="0"/>
              <a:t> FGD tools piloted to ensure qualitative insights from communities, complementing quantitative data. Early results from FGDs will inform adjustments in survey tools to better capture localized educational challenges.</a:t>
            </a:r>
          </a:p>
          <a:p>
            <a:pPr algn="just"/>
            <a:r>
              <a:rPr lang="en-US" sz="1600" b="1" dirty="0"/>
              <a:t>Expected Outcomes:</a:t>
            </a:r>
            <a:r>
              <a:rPr lang="en-US" sz="1600" dirty="0"/>
              <a:t> Results will be used to engage policymakers, ensuring targeted interventions in underperforming constituencies. Findings will be crucial for developing educational policies tailored to constituency-specific needs, helping bridge gaps in education quality and access.</a:t>
            </a:r>
          </a:p>
        </p:txBody>
      </p:sp>
      <p:grpSp>
        <p:nvGrpSpPr>
          <p:cNvPr id="4" name="Group 3">
            <a:extLst>
              <a:ext uri="{FF2B5EF4-FFF2-40B4-BE49-F238E27FC236}">
                <a16:creationId xmlns:a16="http://schemas.microsoft.com/office/drawing/2014/main" id="{F567B491-B126-3AA2-AF84-BC90B8E6D8BF}"/>
              </a:ext>
            </a:extLst>
          </p:cNvPr>
          <p:cNvGrpSpPr/>
          <p:nvPr/>
        </p:nvGrpSpPr>
        <p:grpSpPr>
          <a:xfrm>
            <a:off x="8155356" y="1454866"/>
            <a:ext cx="3827017" cy="4526376"/>
            <a:chOff x="8155356" y="1454866"/>
            <a:chExt cx="3827017" cy="4526376"/>
          </a:xfrm>
        </p:grpSpPr>
        <p:pic>
          <p:nvPicPr>
            <p:cNvPr id="8" name="Picture 7">
              <a:extLst>
                <a:ext uri="{FF2B5EF4-FFF2-40B4-BE49-F238E27FC236}">
                  <a16:creationId xmlns:a16="http://schemas.microsoft.com/office/drawing/2014/main" id="{3CF1D65D-569F-B07A-DB21-201E6F1D70E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55356" y="4588063"/>
              <a:ext cx="1860386" cy="1390324"/>
            </a:xfrm>
            <a:prstGeom prst="rect">
              <a:avLst/>
            </a:prstGeom>
          </p:spPr>
        </p:pic>
        <p:pic>
          <p:nvPicPr>
            <p:cNvPr id="10" name="Picture 9">
              <a:extLst>
                <a:ext uri="{FF2B5EF4-FFF2-40B4-BE49-F238E27FC236}">
                  <a16:creationId xmlns:a16="http://schemas.microsoft.com/office/drawing/2014/main" id="{E38CA541-C7CA-1B40-4C1B-BC813E171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5356" y="1454866"/>
              <a:ext cx="3827017" cy="2920872"/>
            </a:xfrm>
            <a:prstGeom prst="rect">
              <a:avLst/>
            </a:prstGeom>
          </p:spPr>
        </p:pic>
        <p:pic>
          <p:nvPicPr>
            <p:cNvPr id="12" name="Picture 11">
              <a:extLst>
                <a:ext uri="{FF2B5EF4-FFF2-40B4-BE49-F238E27FC236}">
                  <a16:creationId xmlns:a16="http://schemas.microsoft.com/office/drawing/2014/main" id="{7BBE8CDA-D32C-1807-3EB8-36071B7957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30805" y="2985415"/>
              <a:ext cx="1851568" cy="1390323"/>
            </a:xfrm>
            <a:prstGeom prst="rect">
              <a:avLst/>
            </a:prstGeom>
          </p:spPr>
        </p:pic>
        <p:pic>
          <p:nvPicPr>
            <p:cNvPr id="14" name="Picture 13">
              <a:extLst>
                <a:ext uri="{FF2B5EF4-FFF2-40B4-BE49-F238E27FC236}">
                  <a16:creationId xmlns:a16="http://schemas.microsoft.com/office/drawing/2014/main" id="{86EA8667-906A-67B1-2A52-C0BFC97316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30805" y="4592566"/>
              <a:ext cx="1851568" cy="1388676"/>
            </a:xfrm>
            <a:prstGeom prst="rect">
              <a:avLst/>
            </a:prstGeom>
          </p:spPr>
        </p:pic>
      </p:grpSp>
    </p:spTree>
    <p:extLst>
      <p:ext uri="{BB962C8B-B14F-4D97-AF65-F5344CB8AC3E}">
        <p14:creationId xmlns:p14="http://schemas.microsoft.com/office/powerpoint/2010/main" val="1946600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10" y="-304699"/>
            <a:ext cx="11029616" cy="1013800"/>
          </a:xfrm>
        </p:spPr>
        <p:txBody>
          <a:bodyPr/>
          <a:lstStyle/>
          <a:p>
            <a:pPr algn="ctr"/>
            <a:r>
              <a:rPr lang="en-US" b="1" dirty="0"/>
              <a:t>Multi Year Resilience program 2022-2024</a:t>
            </a:r>
          </a:p>
        </p:txBody>
      </p:sp>
      <p:sp>
        <p:nvSpPr>
          <p:cNvPr id="3" name="Content Placeholder 2"/>
          <p:cNvSpPr>
            <a:spLocks noGrp="1"/>
          </p:cNvSpPr>
          <p:nvPr>
            <p:ph idx="1"/>
          </p:nvPr>
        </p:nvSpPr>
        <p:spPr>
          <a:xfrm>
            <a:off x="581192" y="709101"/>
            <a:ext cx="11029615" cy="5612162"/>
          </a:xfrm>
        </p:spPr>
        <p:txBody>
          <a:bodyPr>
            <a:normAutofit fontScale="85000" lnSpcReduction="10000"/>
          </a:bodyPr>
          <a:lstStyle/>
          <a:p>
            <a:r>
              <a:rPr lang="en-US" dirty="0"/>
              <a:t>The Multi-Year Resilience Program (MYRP) funded by Education Cannot Wait (ECW) and implemented by VSO  is nearing its conclusion, with all planned activities successfully achieved. The program has now entered its final phase, focusing on advocacy. </a:t>
            </a:r>
            <a:br>
              <a:rPr lang="en-US" dirty="0"/>
            </a:br>
            <a:endParaRPr lang="en-US" dirty="0"/>
          </a:p>
          <a:p>
            <a:r>
              <a:rPr lang="en-US" dirty="0"/>
              <a:t>ITA is the Technical Assistance Partner on Learning Solutions, Research and Advocacy </a:t>
            </a:r>
          </a:p>
          <a:p>
            <a:r>
              <a:rPr lang="en-US" dirty="0"/>
              <a:t>Key accomplishments include training Education Champions on Catch-up Learning Program (CLP) and Early Childhood Education (ECE) content.</a:t>
            </a:r>
          </a:p>
          <a:p>
            <a:r>
              <a:rPr lang="en-US" dirty="0"/>
              <a:t>Both ECE and CLP education champions, along with formal school teachers, have also received training in Disaster Risk Reduction (DRR) and conducting school safety risk assessments.</a:t>
            </a:r>
          </a:p>
          <a:p>
            <a:r>
              <a:rPr lang="en-US" dirty="0"/>
              <a:t>Citizen engagement dialogues were held to explore the barriers faced by communities in educating their children. Insights and recommendations from these dialogues were presented to district-level officials to highlight gaps, which will later be raised at the provincial level.</a:t>
            </a:r>
          </a:p>
          <a:p>
            <a:r>
              <a:rPr lang="en-US" dirty="0"/>
              <a:t>Furthermore, ECE and CLP education champions have also been trained in safeguarding protocols and school codes of conduct.</a:t>
            </a:r>
          </a:p>
          <a:p>
            <a:r>
              <a:rPr lang="en-US" dirty="0"/>
              <a:t>In collaboration with the Pakistan Institute of Education (PIE), ITA is actively working to develop a standardized tool for assessing foundational learning. </a:t>
            </a:r>
          </a:p>
          <a:p>
            <a:r>
              <a:rPr lang="en-US" dirty="0"/>
              <a:t>Storybooks, focusing on inclusivity and safeguarding, are being developed to address the challenges faced by refugee children, and these are currently in the writing and illustration phase.</a:t>
            </a:r>
          </a:p>
          <a:p>
            <a:r>
              <a:rPr lang="en-US" dirty="0"/>
              <a:t>he digital materials are tailored to support both Early Childhood Education (ECE) and Catch-up Learning Program (CLP) modules.</a:t>
            </a:r>
          </a:p>
          <a:p>
            <a:r>
              <a:rPr lang="en-US" b="1" dirty="0"/>
              <a:t>An exposure visit to Gilgit-Baltistan was organized for officials from the Ministry of Federal Education and Professional Training (</a:t>
            </a:r>
            <a:r>
              <a:rPr lang="en-US" b="1" dirty="0" err="1"/>
              <a:t>MoFEPT</a:t>
            </a:r>
            <a:r>
              <a:rPr lang="en-US" b="1" dirty="0"/>
              <a:t>), the Balochistan and Khyber Pakhtunkhwa Education Departments, and partner organizations</a:t>
            </a:r>
            <a:r>
              <a:rPr lang="en-US" dirty="0"/>
              <a:t>. The purpose of the visit was to observe educational interventions in the region with the aim of replicating successful practices in their respective provinces.</a:t>
            </a:r>
          </a:p>
        </p:txBody>
      </p:sp>
      <p:sp>
        <p:nvSpPr>
          <p:cNvPr id="4" name="Slide Number Placeholder 3"/>
          <p:cNvSpPr>
            <a:spLocks noGrp="1"/>
          </p:cNvSpPr>
          <p:nvPr>
            <p:ph type="sldNum" sz="quarter" idx="12"/>
          </p:nvPr>
        </p:nvSpPr>
        <p:spPr/>
        <p:txBody>
          <a:bodyPr/>
          <a:lstStyle/>
          <a:p>
            <a:fld id="{86CB4B4D-7CA3-9044-876B-883B54F8677D}" type="slidenum">
              <a:rPr lang="en-US" smtClean="0"/>
              <a:pPr/>
              <a:t>24</a:t>
            </a:fld>
            <a:endParaRPr lang="en-US"/>
          </a:p>
        </p:txBody>
      </p:sp>
    </p:spTree>
    <p:extLst>
      <p:ext uri="{BB962C8B-B14F-4D97-AF65-F5344CB8AC3E}">
        <p14:creationId xmlns:p14="http://schemas.microsoft.com/office/powerpoint/2010/main" val="4033862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Pictorial Evidence </a:t>
            </a:r>
          </a:p>
        </p:txBody>
      </p:sp>
      <p:sp>
        <p:nvSpPr>
          <p:cNvPr id="4" name="Slide Number Placeholder 3"/>
          <p:cNvSpPr>
            <a:spLocks noGrp="1"/>
          </p:cNvSpPr>
          <p:nvPr>
            <p:ph type="sldNum" sz="quarter" idx="12"/>
          </p:nvPr>
        </p:nvSpPr>
        <p:spPr/>
        <p:txBody>
          <a:bodyPr/>
          <a:lstStyle/>
          <a:p>
            <a:fld id="{86CB4B4D-7CA3-9044-876B-883B54F8677D}" type="slidenum">
              <a:rPr lang="en-US" smtClean="0"/>
              <a:pPr/>
              <a:t>25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377" y="1617660"/>
            <a:ext cx="2957848" cy="22183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7378" y="1617660"/>
            <a:ext cx="2771608" cy="22183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3615" y="1617660"/>
            <a:ext cx="2902040" cy="21765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377" y="3966693"/>
            <a:ext cx="2991503" cy="225242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7377" y="3966693"/>
            <a:ext cx="2955517" cy="235456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57756" y="3913800"/>
            <a:ext cx="3073758" cy="2305319"/>
          </a:xfrm>
          <a:prstGeom prst="rect">
            <a:avLst/>
          </a:prstGeom>
        </p:spPr>
      </p:pic>
    </p:spTree>
    <p:extLst>
      <p:ext uri="{BB962C8B-B14F-4D97-AF65-F5344CB8AC3E}">
        <p14:creationId xmlns:p14="http://schemas.microsoft.com/office/powerpoint/2010/main" val="564108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DE20-1A0A-AE63-6177-6F39BCB995B9}"/>
              </a:ext>
            </a:extLst>
          </p:cNvPr>
          <p:cNvSpPr>
            <a:spLocks noGrp="1"/>
          </p:cNvSpPr>
          <p:nvPr>
            <p:ph type="title"/>
          </p:nvPr>
        </p:nvSpPr>
        <p:spPr>
          <a:xfrm>
            <a:off x="541291" y="454800"/>
            <a:ext cx="8735644" cy="1013800"/>
          </a:xfrm>
        </p:spPr>
        <p:txBody>
          <a:bodyPr>
            <a:normAutofit fontScale="90000"/>
          </a:bodyPr>
          <a:lstStyle/>
          <a:p>
            <a:r>
              <a:rPr lang="en-US" b="1" dirty="0">
                <a:solidFill>
                  <a:schemeClr val="accent1">
                    <a:lumMod val="50000"/>
                  </a:schemeClr>
                </a:solidFill>
              </a:rPr>
              <a:t>Aawaz II Programme Overview – ITA’s Contribution in Eradication of GBV, CM and Social Cohesion (Phase 3)</a:t>
            </a:r>
            <a:br>
              <a:rPr lang="en-US" b="1" dirty="0">
                <a:solidFill>
                  <a:schemeClr val="accent1">
                    <a:lumMod val="50000"/>
                  </a:schemeClr>
                </a:solidFill>
              </a:rPr>
            </a:br>
            <a:r>
              <a:rPr lang="en-US" b="1" dirty="0">
                <a:solidFill>
                  <a:schemeClr val="accent1">
                    <a:lumMod val="50000"/>
                  </a:schemeClr>
                </a:solidFill>
              </a:rPr>
              <a:t>TT Singh &amp; OKARA 2024</a:t>
            </a:r>
          </a:p>
        </p:txBody>
      </p:sp>
      <p:sp>
        <p:nvSpPr>
          <p:cNvPr id="3" name="Content Placeholder 2">
            <a:extLst>
              <a:ext uri="{FF2B5EF4-FFF2-40B4-BE49-F238E27FC236}">
                <a16:creationId xmlns:a16="http://schemas.microsoft.com/office/drawing/2014/main" id="{C5901F01-FB37-EB36-9CB0-14D60E7A6E03}"/>
              </a:ext>
            </a:extLst>
          </p:cNvPr>
          <p:cNvSpPr>
            <a:spLocks noGrp="1"/>
          </p:cNvSpPr>
          <p:nvPr>
            <p:ph idx="1"/>
          </p:nvPr>
        </p:nvSpPr>
        <p:spPr>
          <a:xfrm>
            <a:off x="647999" y="1391231"/>
            <a:ext cx="9747285" cy="4680000"/>
          </a:xfrm>
        </p:spPr>
        <p:txBody>
          <a:bodyPr/>
          <a:lstStyle/>
          <a:p>
            <a:r>
              <a:rPr lang="en-US" sz="1400" dirty="0">
                <a:latin typeface="Calibri" panose="020F0502020204030204" pitchFamily="34" charset="0"/>
                <a:ea typeface="Calibri" panose="020F0502020204030204" pitchFamily="34" charset="0"/>
                <a:cs typeface="Calibri" panose="020F0502020204030204" pitchFamily="34" charset="0"/>
              </a:rPr>
              <a:t>I</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ntroduction to Aawaz II Programme</a:t>
            </a:r>
          </a:p>
          <a:p>
            <a:pPr marL="285750" indent="-285750">
              <a:buFont typeface="Arial" panose="020B0604020202020204" pitchFamily="34" charset="0"/>
              <a:buChar char="•"/>
            </a:pP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Recently launched Phase 3 (2024–2026) in partnership with the British Council</a:t>
            </a:r>
          </a:p>
          <a:p>
            <a:pPr marL="285750" indent="-285750">
              <a:buFont typeface="Arial" panose="020B0604020202020204" pitchFamily="34" charset="0"/>
              <a:buChar char="•"/>
            </a:pP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ITA's successful implementation of Phase 1 and Phase 2 in Rahim Yar Khan, Okara, and Toba Tek Singh (TTS)</a:t>
            </a:r>
          </a:p>
          <a:p>
            <a:pPr marL="285750" indent="-285750">
              <a:buFont typeface="Arial" panose="020B0604020202020204" pitchFamily="34" charset="0"/>
              <a:buChar char="•"/>
            </a:pP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Preparing to implement Phase 3 in Okara and TTS</a:t>
            </a:r>
          </a:p>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2. Programme Pathways:</a:t>
            </a:r>
          </a:p>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Pathway 1: </a:t>
            </a: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Changing awareness, attitudes, and behaviors towards intolerance, discrimination, exploitation, and harmful practices.</a:t>
            </a:r>
          </a:p>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Output: </a:t>
            </a: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Enhanced citizen information, voice, and actions against child marriage, gender-based violence (GBV), and social exclusion.</a:t>
            </a:r>
          </a:p>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Pathway 2: </a:t>
            </a: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Increased referrals and citizen engagement on issues of social exclusion, intolerance, exploitation, and harmful practices.</a:t>
            </a:r>
          </a:p>
          <a:p>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Output: </a:t>
            </a:r>
            <a:r>
              <a:rPr lang="en-US" sz="1600" b="0" dirty="0">
                <a:solidFill>
                  <a:schemeClr val="tx1"/>
                </a:solidFill>
                <a:latin typeface="Calibri" panose="020F0502020204030204" pitchFamily="34" charset="0"/>
                <a:ea typeface="Calibri" panose="020F0502020204030204" pitchFamily="34" charset="0"/>
                <a:cs typeface="Calibri" panose="020F0502020204030204" pitchFamily="34" charset="0"/>
              </a:rPr>
              <a:t>Citizens and communities better able to ensure social cohesion and tolerance.</a:t>
            </a:r>
            <a:endParaRPr lang="en-US" sz="11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35E53DFB-0DBA-677A-D909-E19876359BEB}"/>
              </a:ext>
            </a:extLst>
          </p:cNvPr>
          <p:cNvSpPr>
            <a:spLocks noGrp="1"/>
          </p:cNvSpPr>
          <p:nvPr>
            <p:ph type="ftr" sz="quarter" idx="11"/>
          </p:nvPr>
        </p:nvSpPr>
        <p:spPr/>
        <p:txBody>
          <a:bodyPr/>
          <a:lstStyle/>
          <a:p>
            <a:r>
              <a:rPr lang="en-GB" noProof="0" dirty="0"/>
              <a:t>www.britishcouncil.org</a:t>
            </a:r>
          </a:p>
        </p:txBody>
      </p:sp>
      <p:sp>
        <p:nvSpPr>
          <p:cNvPr id="5" name="Slide Number Placeholder 4">
            <a:extLst>
              <a:ext uri="{FF2B5EF4-FFF2-40B4-BE49-F238E27FC236}">
                <a16:creationId xmlns:a16="http://schemas.microsoft.com/office/drawing/2014/main" id="{5379E750-B3D9-A8F9-1265-4E98438CDD59}"/>
              </a:ext>
            </a:extLst>
          </p:cNvPr>
          <p:cNvSpPr>
            <a:spLocks noGrp="1"/>
          </p:cNvSpPr>
          <p:nvPr>
            <p:ph type="sldNum" sz="quarter" idx="12"/>
          </p:nvPr>
        </p:nvSpPr>
        <p:spPr/>
        <p:txBody>
          <a:bodyPr/>
          <a:lstStyle/>
          <a:p>
            <a:fld id="{A36854FA-307F-854E-96D4-DE585DB24BD3}" type="slidenum">
              <a:rPr lang="en-GB" noProof="0" smtClean="0"/>
              <a:t>26</a:t>
            </a:fld>
            <a:endParaRPr lang="en-GB" noProof="0" dirty="0"/>
          </a:p>
        </p:txBody>
      </p:sp>
      <p:pic>
        <p:nvPicPr>
          <p:cNvPr id="10" name="Picture 9">
            <a:extLst>
              <a:ext uri="{FF2B5EF4-FFF2-40B4-BE49-F238E27FC236}">
                <a16:creationId xmlns:a16="http://schemas.microsoft.com/office/drawing/2014/main" id="{6FF3AF7B-6A3F-E34C-7734-AF4848923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5042" y="274502"/>
            <a:ext cx="582839" cy="327775"/>
          </a:xfrm>
          <a:prstGeom prst="rect">
            <a:avLst/>
          </a:prstGeom>
        </p:spPr>
      </p:pic>
      <p:pic>
        <p:nvPicPr>
          <p:cNvPr id="12" name="Picture 11">
            <a:extLst>
              <a:ext uri="{FF2B5EF4-FFF2-40B4-BE49-F238E27FC236}">
                <a16:creationId xmlns:a16="http://schemas.microsoft.com/office/drawing/2014/main" id="{65E49535-657F-BC9F-B365-52C66E478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951" y="195029"/>
            <a:ext cx="1062065" cy="519542"/>
          </a:xfrm>
          <a:prstGeom prst="rect">
            <a:avLst/>
          </a:prstGeom>
        </p:spPr>
      </p:pic>
    </p:spTree>
    <p:extLst>
      <p:ext uri="{BB962C8B-B14F-4D97-AF65-F5344CB8AC3E}">
        <p14:creationId xmlns:p14="http://schemas.microsoft.com/office/powerpoint/2010/main" val="35995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4E66D-1B68-5307-D52A-3C72462C87AB}"/>
              </a:ext>
            </a:extLst>
          </p:cNvPr>
          <p:cNvSpPr>
            <a:spLocks noGrp="1"/>
          </p:cNvSpPr>
          <p:nvPr>
            <p:ph type="title"/>
          </p:nvPr>
        </p:nvSpPr>
        <p:spPr>
          <a:xfrm>
            <a:off x="581192" y="-203956"/>
            <a:ext cx="11029616" cy="1013800"/>
          </a:xfrm>
        </p:spPr>
        <p:txBody>
          <a:bodyPr/>
          <a:lstStyle/>
          <a:p>
            <a:r>
              <a:rPr lang="en-US" b="1" dirty="0">
                <a:solidFill>
                  <a:schemeClr val="accent1">
                    <a:lumMod val="50000"/>
                  </a:schemeClr>
                </a:solidFill>
              </a:rPr>
              <a:t>Key Achievements and Activities in Phase 3</a:t>
            </a:r>
          </a:p>
        </p:txBody>
      </p:sp>
      <p:sp>
        <p:nvSpPr>
          <p:cNvPr id="3" name="Content Placeholder 2">
            <a:extLst>
              <a:ext uri="{FF2B5EF4-FFF2-40B4-BE49-F238E27FC236}">
                <a16:creationId xmlns:a16="http://schemas.microsoft.com/office/drawing/2014/main" id="{C878972E-257E-515B-CA63-B295EF3ACC4F}"/>
              </a:ext>
            </a:extLst>
          </p:cNvPr>
          <p:cNvSpPr>
            <a:spLocks noGrp="1"/>
          </p:cNvSpPr>
          <p:nvPr>
            <p:ph idx="1"/>
          </p:nvPr>
        </p:nvSpPr>
        <p:spPr>
          <a:xfrm>
            <a:off x="581192" y="975262"/>
            <a:ext cx="11094821" cy="5346000"/>
          </a:xfrm>
        </p:spPr>
        <p:txBody>
          <a:bodyPr/>
          <a:lstStyle/>
          <a:p>
            <a:pPr>
              <a:buFont typeface="+mj-lt"/>
              <a:buAutoNum type="arabicPeriod"/>
            </a:pPr>
            <a:r>
              <a:rPr lang="en-US" sz="1400" b="1" dirty="0">
                <a:latin typeface="Calibri" panose="020F0502020204030204" pitchFamily="34" charset="0"/>
                <a:ea typeface="Calibri" panose="020F0502020204030204" pitchFamily="34" charset="0"/>
                <a:cs typeface="Calibri" panose="020F0502020204030204" pitchFamily="34" charset="0"/>
              </a:rPr>
              <a:t>Pathway 1: Enhancing Citizen Awareness and Actions</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28 Aawaz </a:t>
            </a:r>
            <a:r>
              <a:rPr lang="en-US" sz="1400" b="0" dirty="0" err="1">
                <a:latin typeface="Calibri" panose="020F0502020204030204" pitchFamily="34" charset="0"/>
                <a:ea typeface="Calibri" panose="020F0502020204030204" pitchFamily="34" charset="0"/>
                <a:cs typeface="Calibri" panose="020F0502020204030204" pitchFamily="34" charset="0"/>
              </a:rPr>
              <a:t>Aagahi</a:t>
            </a:r>
            <a:r>
              <a:rPr lang="en-US" sz="1400" b="0" dirty="0">
                <a:latin typeface="Calibri" panose="020F0502020204030204" pitchFamily="34" charset="0"/>
                <a:ea typeface="Calibri" panose="020F0502020204030204" pitchFamily="34" charset="0"/>
                <a:cs typeface="Calibri" panose="020F0502020204030204" pitchFamily="34" charset="0"/>
              </a:rPr>
              <a:t> Centers (AACs) functional in Okara and TTS.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56 Village Forums (VFs) activated with 1301 registered members.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Conducted 112 VF meetings to implement workplans.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Developed 100 Referral Directories, printed and online (in English and Urdu).</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Conducted 300+ video screening sessions and disseminated IEC material to 2000+ people.</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3 Special Interest Groups (Transgender Person, Religious Minorities and Women With Disability) are active.</a:t>
            </a:r>
          </a:p>
          <a:p>
            <a:pPr>
              <a:buFont typeface="+mj-lt"/>
              <a:buAutoNum type="arabicPeriod"/>
            </a:pPr>
            <a:r>
              <a:rPr lang="en-US" sz="1400" b="1" dirty="0">
                <a:latin typeface="Calibri" panose="020F0502020204030204" pitchFamily="34" charset="0"/>
                <a:ea typeface="Calibri" panose="020F0502020204030204" pitchFamily="34" charset="0"/>
                <a:cs typeface="Calibri" panose="020F0502020204030204" pitchFamily="34" charset="0"/>
              </a:rPr>
              <a:t>Pathway 2: Social Cohesion and Citizen State Engagement</a:t>
            </a:r>
            <a:endParaRPr lang="en-US" sz="14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2 District Forums (DFs) functional with advocacy workplans.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100+ Citizen-State Engagement Meetings with relevant departments.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Activated 3 district-level coalitions/alliances.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Facilitated CNIC/NADRA registration for 1000+ individuals, including 50 TGs, 200 females from the majority, and 250 females from the minority community.</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Supported PWD Certificate provision for 150+ PWDs.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Responded to 80 early warnings through VFs, AACs, and DSP networks.</a:t>
            </a:r>
          </a:p>
          <a:p>
            <a:pPr marL="742950" lvl="1" indent="-285750">
              <a:buFont typeface="+mj-lt"/>
              <a:buAutoNum type="arabicPeriod"/>
            </a:pPr>
            <a:r>
              <a:rPr lang="en-US" sz="1400" b="0" dirty="0">
                <a:latin typeface="Calibri" panose="020F0502020204030204" pitchFamily="34" charset="0"/>
                <a:ea typeface="Calibri" panose="020F0502020204030204" pitchFamily="34" charset="0"/>
                <a:cs typeface="Calibri" panose="020F0502020204030204" pitchFamily="34" charset="0"/>
              </a:rPr>
              <a:t>FCDO's successful visit and selection of TG resource person for international-level reel recording.</a:t>
            </a:r>
          </a:p>
          <a:p>
            <a:endParaRPr lang="en-US" dirty="0"/>
          </a:p>
        </p:txBody>
      </p:sp>
      <p:sp>
        <p:nvSpPr>
          <p:cNvPr id="4" name="Footer Placeholder 3">
            <a:extLst>
              <a:ext uri="{FF2B5EF4-FFF2-40B4-BE49-F238E27FC236}">
                <a16:creationId xmlns:a16="http://schemas.microsoft.com/office/drawing/2014/main" id="{619324DF-7D04-6CE1-5CC2-5A378B1BCA4E}"/>
              </a:ext>
            </a:extLst>
          </p:cNvPr>
          <p:cNvSpPr>
            <a:spLocks noGrp="1"/>
          </p:cNvSpPr>
          <p:nvPr>
            <p:ph type="ftr" sz="quarter" idx="11"/>
          </p:nvPr>
        </p:nvSpPr>
        <p:spPr>
          <a:xfrm>
            <a:off x="449180" y="6685768"/>
            <a:ext cx="10439999" cy="180000"/>
          </a:xfrm>
        </p:spPr>
        <p:txBody>
          <a:bodyPr/>
          <a:lstStyle/>
          <a:p>
            <a:r>
              <a:rPr lang="en-GB" noProof="0" dirty="0"/>
              <a:t>www.britishcouncil.org</a:t>
            </a:r>
          </a:p>
        </p:txBody>
      </p:sp>
      <p:sp>
        <p:nvSpPr>
          <p:cNvPr id="5" name="Slide Number Placeholder 4">
            <a:extLst>
              <a:ext uri="{FF2B5EF4-FFF2-40B4-BE49-F238E27FC236}">
                <a16:creationId xmlns:a16="http://schemas.microsoft.com/office/drawing/2014/main" id="{EE59D1BE-ECEB-364A-6E34-04EF474D7FCB}"/>
              </a:ext>
            </a:extLst>
          </p:cNvPr>
          <p:cNvSpPr>
            <a:spLocks noGrp="1"/>
          </p:cNvSpPr>
          <p:nvPr>
            <p:ph type="sldNum" sz="quarter" idx="12"/>
          </p:nvPr>
        </p:nvSpPr>
        <p:spPr/>
        <p:txBody>
          <a:bodyPr/>
          <a:lstStyle/>
          <a:p>
            <a:fld id="{A36854FA-307F-854E-96D4-DE585DB24BD3}" type="slidenum">
              <a:rPr lang="en-GB" noProof="0" smtClean="0"/>
              <a:t>27</a:t>
            </a:fld>
            <a:endParaRPr lang="en-GB" noProof="0" dirty="0"/>
          </a:p>
        </p:txBody>
      </p:sp>
    </p:spTree>
    <p:extLst>
      <p:ext uri="{BB962C8B-B14F-4D97-AF65-F5344CB8AC3E}">
        <p14:creationId xmlns:p14="http://schemas.microsoft.com/office/powerpoint/2010/main" val="2686041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690539-B597-1A6E-9698-316DDEA337A6}"/>
              </a:ext>
            </a:extLst>
          </p:cNvPr>
          <p:cNvSpPr>
            <a:spLocks noGrp="1"/>
          </p:cNvSpPr>
          <p:nvPr>
            <p:ph idx="1"/>
          </p:nvPr>
        </p:nvSpPr>
        <p:spPr>
          <a:xfrm>
            <a:off x="647699" y="1016432"/>
            <a:ext cx="9649239" cy="4500000"/>
          </a:xfrm>
        </p:spPr>
        <p:txBody>
          <a:bodyPr/>
          <a:lstStyle/>
          <a:p>
            <a:pPr algn="just"/>
            <a:endParaRPr lang="en-GB" sz="1400" b="0" dirty="0"/>
          </a:p>
          <a:p>
            <a:pPr algn="just"/>
            <a:endParaRPr lang="en-GB" sz="1400" b="0" dirty="0"/>
          </a:p>
        </p:txBody>
      </p:sp>
      <p:sp>
        <p:nvSpPr>
          <p:cNvPr id="5" name="Slide Number Placeholder 4">
            <a:extLst>
              <a:ext uri="{FF2B5EF4-FFF2-40B4-BE49-F238E27FC236}">
                <a16:creationId xmlns:a16="http://schemas.microsoft.com/office/drawing/2014/main" id="{23098E5D-6521-84DA-FB50-C114F2EF13CC}"/>
              </a:ext>
            </a:extLst>
          </p:cNvPr>
          <p:cNvSpPr>
            <a:spLocks noGrp="1"/>
          </p:cNvSpPr>
          <p:nvPr>
            <p:ph type="sldNum" sz="quarter" idx="12"/>
          </p:nvPr>
        </p:nvSpPr>
        <p:spPr/>
        <p:txBody>
          <a:bodyPr/>
          <a:lstStyle/>
          <a:p>
            <a:fld id="{A36854FA-307F-854E-96D4-DE585DB24BD3}" type="slidenum">
              <a:rPr lang="en-GB" noProof="0" smtClean="0"/>
              <a:t>28</a:t>
            </a:fld>
            <a:endParaRPr lang="en-GB" noProof="0" dirty="0"/>
          </a:p>
        </p:txBody>
      </p:sp>
      <p:sp>
        <p:nvSpPr>
          <p:cNvPr id="6" name="Title 1">
            <a:extLst>
              <a:ext uri="{FF2B5EF4-FFF2-40B4-BE49-F238E27FC236}">
                <a16:creationId xmlns:a16="http://schemas.microsoft.com/office/drawing/2014/main" id="{D33044FE-F86B-1B76-35C9-F8533BC2A21B}"/>
              </a:ext>
            </a:extLst>
          </p:cNvPr>
          <p:cNvSpPr>
            <a:spLocks noGrp="1"/>
          </p:cNvSpPr>
          <p:nvPr>
            <p:ph type="title"/>
          </p:nvPr>
        </p:nvSpPr>
        <p:spPr>
          <a:xfrm>
            <a:off x="647700" y="486000"/>
            <a:ext cx="10944225" cy="530432"/>
          </a:xfrm>
        </p:spPr>
        <p:txBody>
          <a:bodyPr>
            <a:normAutofit fontScale="90000"/>
          </a:bodyPr>
          <a:lstStyle/>
          <a:p>
            <a:br>
              <a:rPr lang="en-US" sz="2000" dirty="0"/>
            </a:br>
            <a:endParaRPr lang="en-GB" sz="2000" dirty="0"/>
          </a:p>
        </p:txBody>
      </p:sp>
      <p:graphicFrame>
        <p:nvGraphicFramePr>
          <p:cNvPr id="4" name="Table 3">
            <a:extLst>
              <a:ext uri="{FF2B5EF4-FFF2-40B4-BE49-F238E27FC236}">
                <a16:creationId xmlns:a16="http://schemas.microsoft.com/office/drawing/2014/main" id="{5275D2B4-1EBE-FF4C-3F80-5EE9AF3F9A45}"/>
              </a:ext>
            </a:extLst>
          </p:cNvPr>
          <p:cNvGraphicFramePr>
            <a:graphicFrameLocks noGrp="1"/>
          </p:cNvGraphicFramePr>
          <p:nvPr/>
        </p:nvGraphicFramePr>
        <p:xfrm>
          <a:off x="196948" y="379828"/>
          <a:ext cx="11549574" cy="6189783"/>
        </p:xfrm>
        <a:graphic>
          <a:graphicData uri="http://schemas.openxmlformats.org/drawingml/2006/table">
            <a:tbl>
              <a:tblPr firstRow="1" bandRow="1">
                <a:tableStyleId>{5940675A-B579-460E-94D1-54222C63F5DA}</a:tableStyleId>
              </a:tblPr>
              <a:tblGrid>
                <a:gridCol w="3849858">
                  <a:extLst>
                    <a:ext uri="{9D8B030D-6E8A-4147-A177-3AD203B41FA5}">
                      <a16:colId xmlns:a16="http://schemas.microsoft.com/office/drawing/2014/main" val="4006184864"/>
                    </a:ext>
                  </a:extLst>
                </a:gridCol>
                <a:gridCol w="3849858">
                  <a:extLst>
                    <a:ext uri="{9D8B030D-6E8A-4147-A177-3AD203B41FA5}">
                      <a16:colId xmlns:a16="http://schemas.microsoft.com/office/drawing/2014/main" val="1967933842"/>
                    </a:ext>
                  </a:extLst>
                </a:gridCol>
                <a:gridCol w="3849858">
                  <a:extLst>
                    <a:ext uri="{9D8B030D-6E8A-4147-A177-3AD203B41FA5}">
                      <a16:colId xmlns:a16="http://schemas.microsoft.com/office/drawing/2014/main" val="3990026606"/>
                    </a:ext>
                  </a:extLst>
                </a:gridCol>
              </a:tblGrid>
              <a:tr h="206326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16601504"/>
                  </a:ext>
                </a:extLst>
              </a:tr>
              <a:tr h="206326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88845394"/>
                  </a:ext>
                </a:extLst>
              </a:tr>
              <a:tr h="2063261">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16198381"/>
                  </a:ext>
                </a:extLst>
              </a:tr>
            </a:tbl>
          </a:graphicData>
        </a:graphic>
      </p:graphicFrame>
      <p:pic>
        <p:nvPicPr>
          <p:cNvPr id="14" name="Picture 13">
            <a:extLst>
              <a:ext uri="{FF2B5EF4-FFF2-40B4-BE49-F238E27FC236}">
                <a16:creationId xmlns:a16="http://schemas.microsoft.com/office/drawing/2014/main" id="{7CD4F8F9-4D54-C525-A295-05077B8FD3A7}"/>
              </a:ext>
            </a:extLst>
          </p:cNvPr>
          <p:cNvPicPr>
            <a:picLocks noChangeAspect="1"/>
          </p:cNvPicPr>
          <p:nvPr/>
        </p:nvPicPr>
        <p:blipFill rotWithShape="1">
          <a:blip r:embed="rId2"/>
          <a:srcRect l="-20109" r="-9440"/>
          <a:stretch/>
        </p:blipFill>
        <p:spPr>
          <a:xfrm>
            <a:off x="7419337" y="4598354"/>
            <a:ext cx="4172663" cy="1828800"/>
          </a:xfrm>
          <a:prstGeom prst="rect">
            <a:avLst/>
          </a:prstGeom>
        </p:spPr>
      </p:pic>
      <p:pic>
        <p:nvPicPr>
          <p:cNvPr id="20" name="Picture 19">
            <a:extLst>
              <a:ext uri="{FF2B5EF4-FFF2-40B4-BE49-F238E27FC236}">
                <a16:creationId xmlns:a16="http://schemas.microsoft.com/office/drawing/2014/main" id="{B299162D-7BF2-6DEF-7973-9B28229D0653}"/>
              </a:ext>
            </a:extLst>
          </p:cNvPr>
          <p:cNvPicPr>
            <a:picLocks noChangeAspect="1"/>
          </p:cNvPicPr>
          <p:nvPr/>
        </p:nvPicPr>
        <p:blipFill>
          <a:blip r:embed="rId3"/>
          <a:stretch>
            <a:fillRect/>
          </a:stretch>
        </p:blipFill>
        <p:spPr>
          <a:xfrm>
            <a:off x="4461803" y="4613552"/>
            <a:ext cx="3268393" cy="1828800"/>
          </a:xfrm>
          <a:prstGeom prst="rect">
            <a:avLst/>
          </a:prstGeom>
        </p:spPr>
      </p:pic>
      <p:pic>
        <p:nvPicPr>
          <p:cNvPr id="7" name="Picture 6">
            <a:extLst>
              <a:ext uri="{FF2B5EF4-FFF2-40B4-BE49-F238E27FC236}">
                <a16:creationId xmlns:a16="http://schemas.microsoft.com/office/drawing/2014/main" id="{0BDDC5E5-BE97-AA21-8862-58FDD712780E}"/>
              </a:ext>
            </a:extLst>
          </p:cNvPr>
          <p:cNvPicPr>
            <a:picLocks noChangeAspect="1"/>
          </p:cNvPicPr>
          <p:nvPr/>
        </p:nvPicPr>
        <p:blipFill>
          <a:blip r:embed="rId4"/>
          <a:stretch>
            <a:fillRect/>
          </a:stretch>
        </p:blipFill>
        <p:spPr>
          <a:xfrm>
            <a:off x="373936" y="466303"/>
            <a:ext cx="3580490" cy="1828800"/>
          </a:xfrm>
          <a:prstGeom prst="rect">
            <a:avLst/>
          </a:prstGeom>
        </p:spPr>
      </p:pic>
      <p:pic>
        <p:nvPicPr>
          <p:cNvPr id="11" name="Picture 10">
            <a:extLst>
              <a:ext uri="{FF2B5EF4-FFF2-40B4-BE49-F238E27FC236}">
                <a16:creationId xmlns:a16="http://schemas.microsoft.com/office/drawing/2014/main" id="{2C9D2957-38B6-32F3-5FF2-4A667DF6782E}"/>
              </a:ext>
            </a:extLst>
          </p:cNvPr>
          <p:cNvPicPr>
            <a:picLocks noChangeAspect="1"/>
          </p:cNvPicPr>
          <p:nvPr/>
        </p:nvPicPr>
        <p:blipFill>
          <a:blip r:embed="rId5"/>
          <a:stretch>
            <a:fillRect/>
          </a:stretch>
        </p:blipFill>
        <p:spPr>
          <a:xfrm>
            <a:off x="4181489" y="459804"/>
            <a:ext cx="3580491" cy="1854996"/>
          </a:xfrm>
          <a:prstGeom prst="rect">
            <a:avLst/>
          </a:prstGeom>
        </p:spPr>
      </p:pic>
      <p:pic>
        <p:nvPicPr>
          <p:cNvPr id="15" name="Picture 14">
            <a:extLst>
              <a:ext uri="{FF2B5EF4-FFF2-40B4-BE49-F238E27FC236}">
                <a16:creationId xmlns:a16="http://schemas.microsoft.com/office/drawing/2014/main" id="{9016B162-CDDB-892A-7340-94D82E6E709E}"/>
              </a:ext>
            </a:extLst>
          </p:cNvPr>
          <p:cNvPicPr>
            <a:picLocks noChangeAspect="1"/>
          </p:cNvPicPr>
          <p:nvPr/>
        </p:nvPicPr>
        <p:blipFill>
          <a:blip r:embed="rId6"/>
          <a:stretch>
            <a:fillRect/>
          </a:stretch>
        </p:blipFill>
        <p:spPr>
          <a:xfrm>
            <a:off x="8050850" y="482239"/>
            <a:ext cx="3618374" cy="1828800"/>
          </a:xfrm>
          <a:prstGeom prst="rect">
            <a:avLst/>
          </a:prstGeom>
        </p:spPr>
      </p:pic>
      <p:pic>
        <p:nvPicPr>
          <p:cNvPr id="19" name="Picture 18">
            <a:extLst>
              <a:ext uri="{FF2B5EF4-FFF2-40B4-BE49-F238E27FC236}">
                <a16:creationId xmlns:a16="http://schemas.microsoft.com/office/drawing/2014/main" id="{D0AD96FD-45D9-1C11-FB64-8A172D3CA7AA}"/>
              </a:ext>
            </a:extLst>
          </p:cNvPr>
          <p:cNvPicPr>
            <a:picLocks noChangeAspect="1"/>
          </p:cNvPicPr>
          <p:nvPr/>
        </p:nvPicPr>
        <p:blipFill>
          <a:blip r:embed="rId7"/>
          <a:stretch>
            <a:fillRect/>
          </a:stretch>
        </p:blipFill>
        <p:spPr>
          <a:xfrm>
            <a:off x="4181489" y="2560318"/>
            <a:ext cx="3568083" cy="1807713"/>
          </a:xfrm>
          <a:prstGeom prst="rect">
            <a:avLst/>
          </a:prstGeom>
        </p:spPr>
      </p:pic>
      <p:pic>
        <p:nvPicPr>
          <p:cNvPr id="23" name="Picture 22">
            <a:extLst>
              <a:ext uri="{FF2B5EF4-FFF2-40B4-BE49-F238E27FC236}">
                <a16:creationId xmlns:a16="http://schemas.microsoft.com/office/drawing/2014/main" id="{73CF49FA-AE08-E046-7246-F2F35AEA1F26}"/>
              </a:ext>
            </a:extLst>
          </p:cNvPr>
          <p:cNvPicPr>
            <a:picLocks noChangeAspect="1"/>
          </p:cNvPicPr>
          <p:nvPr/>
        </p:nvPicPr>
        <p:blipFill>
          <a:blip r:embed="rId8"/>
          <a:stretch>
            <a:fillRect/>
          </a:stretch>
        </p:blipFill>
        <p:spPr>
          <a:xfrm>
            <a:off x="8050850" y="2501501"/>
            <a:ext cx="3541150" cy="1854997"/>
          </a:xfrm>
          <a:prstGeom prst="rect">
            <a:avLst/>
          </a:prstGeom>
        </p:spPr>
      </p:pic>
      <p:pic>
        <p:nvPicPr>
          <p:cNvPr id="26" name="Picture 25">
            <a:extLst>
              <a:ext uri="{FF2B5EF4-FFF2-40B4-BE49-F238E27FC236}">
                <a16:creationId xmlns:a16="http://schemas.microsoft.com/office/drawing/2014/main" id="{96A341A5-9EAF-1708-5A54-DB8C1E2BF3FF}"/>
              </a:ext>
            </a:extLst>
          </p:cNvPr>
          <p:cNvPicPr>
            <a:picLocks noChangeAspect="1"/>
          </p:cNvPicPr>
          <p:nvPr/>
        </p:nvPicPr>
        <p:blipFill>
          <a:blip r:embed="rId9"/>
          <a:stretch>
            <a:fillRect/>
          </a:stretch>
        </p:blipFill>
        <p:spPr>
          <a:xfrm>
            <a:off x="339320" y="4613552"/>
            <a:ext cx="3615106" cy="1882827"/>
          </a:xfrm>
          <a:prstGeom prst="rect">
            <a:avLst/>
          </a:prstGeom>
        </p:spPr>
      </p:pic>
      <p:pic>
        <p:nvPicPr>
          <p:cNvPr id="28" name="Picture 27">
            <a:extLst>
              <a:ext uri="{FF2B5EF4-FFF2-40B4-BE49-F238E27FC236}">
                <a16:creationId xmlns:a16="http://schemas.microsoft.com/office/drawing/2014/main" id="{1DE076A3-BE05-273A-AEDD-6CF718229119}"/>
              </a:ext>
            </a:extLst>
          </p:cNvPr>
          <p:cNvPicPr>
            <a:picLocks noChangeAspect="1"/>
          </p:cNvPicPr>
          <p:nvPr/>
        </p:nvPicPr>
        <p:blipFill>
          <a:blip r:embed="rId10"/>
          <a:stretch>
            <a:fillRect/>
          </a:stretch>
        </p:blipFill>
        <p:spPr>
          <a:xfrm>
            <a:off x="380040" y="2512914"/>
            <a:ext cx="3500171" cy="1882827"/>
          </a:xfrm>
          <a:prstGeom prst="rect">
            <a:avLst/>
          </a:prstGeom>
        </p:spPr>
      </p:pic>
    </p:spTree>
    <p:extLst>
      <p:ext uri="{BB962C8B-B14F-4D97-AF65-F5344CB8AC3E}">
        <p14:creationId xmlns:p14="http://schemas.microsoft.com/office/powerpoint/2010/main" val="93661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37" y="2473354"/>
            <a:ext cx="2800363" cy="765348"/>
          </a:xfrm>
        </p:spPr>
        <p:txBody>
          <a:bodyPr>
            <a:normAutofit fontScale="90000"/>
          </a:bodyPr>
          <a:lstStyle/>
          <a:p>
            <a:r>
              <a:rPr lang="en-US" sz="4000" b="1" dirty="0">
                <a:solidFill>
                  <a:schemeClr val="accent1">
                    <a:lumMod val="50000"/>
                  </a:schemeClr>
                </a:solidFill>
              </a:rPr>
              <a:t>Minutes of meetings</a:t>
            </a:r>
          </a:p>
        </p:txBody>
      </p:sp>
      <p:sp>
        <p:nvSpPr>
          <p:cNvPr id="3" name="Content Placeholder 2"/>
          <p:cNvSpPr>
            <a:spLocks noGrp="1"/>
          </p:cNvSpPr>
          <p:nvPr>
            <p:ph idx="1"/>
          </p:nvPr>
        </p:nvSpPr>
        <p:spPr>
          <a:xfrm>
            <a:off x="3554084" y="232913"/>
            <a:ext cx="8169214" cy="6236897"/>
          </a:xfrm>
        </p:spPr>
        <p:txBody>
          <a:bodyPr>
            <a:normAutofit/>
          </a:bodyPr>
          <a:lstStyle/>
          <a:p>
            <a:pPr lvl="0"/>
            <a:r>
              <a:rPr lang="en-US" dirty="0"/>
              <a:t>Trustees confirmed minutes of the 56</a:t>
            </a:r>
            <a:r>
              <a:rPr lang="en-US" baseline="30000" dirty="0"/>
              <a:t>th</a:t>
            </a:r>
            <a:r>
              <a:rPr lang="en-US" dirty="0"/>
              <a:t>  meeting of the Board of Trustees and the agenda of the 57</a:t>
            </a:r>
            <a:r>
              <a:rPr lang="en-US" baseline="30000" dirty="0"/>
              <a:t>th</a:t>
            </a:r>
            <a:r>
              <a:rPr lang="en-US" dirty="0"/>
              <a:t> Meeting of Board of Trustees.</a:t>
            </a:r>
          </a:p>
          <a:p>
            <a:pPr lvl="0"/>
            <a:r>
              <a:rPr lang="en-US" dirty="0"/>
              <a:t>Board of Trustees recommended to have legal opinion for impact of taxation for registration of </a:t>
            </a:r>
            <a:r>
              <a:rPr lang="en-US" dirty="0" err="1"/>
              <a:t>Idara</a:t>
            </a:r>
            <a:r>
              <a:rPr lang="en-US" dirty="0"/>
              <a:t>-e-</a:t>
            </a:r>
            <a:r>
              <a:rPr lang="en-US" dirty="0" err="1"/>
              <a:t>Taleem</a:t>
            </a:r>
            <a:r>
              <a:rPr lang="en-US" dirty="0"/>
              <a:t>-o-</a:t>
            </a:r>
            <a:r>
              <a:rPr lang="en-US" dirty="0" err="1"/>
              <a:t>Aaghai</a:t>
            </a:r>
            <a:r>
              <a:rPr lang="en-US" dirty="0"/>
              <a:t> Public Trust under section 42 of Companies Act 2017 and agreed to proceed.</a:t>
            </a:r>
          </a:p>
          <a:p>
            <a:pPr lvl="0"/>
            <a:r>
              <a:rPr lang="en-US" dirty="0"/>
              <a:t>Board of Trustees approved Prevention of Sexual Exploitation and Abuse” (PSEA) policy templates and guidelines </a:t>
            </a:r>
          </a:p>
          <a:p>
            <a:pPr lvl="0"/>
            <a:r>
              <a:rPr lang="en-US" dirty="0"/>
              <a:t>Board of Trustees approved financial statements for year ended June 30, 2023</a:t>
            </a:r>
          </a:p>
          <a:p>
            <a:pPr lvl="0"/>
            <a:r>
              <a:rPr lang="en-US" dirty="0"/>
              <a:t>Board of Trustees approved Appointment of Grant Thornton Anjum Rehman Chartered Accountants as auditors for the year ending June 30, 2024</a:t>
            </a:r>
          </a:p>
          <a:p>
            <a:pPr lvl="0"/>
            <a:r>
              <a:rPr lang="en-US" dirty="0"/>
              <a:t>Board of Trustees approved formation of Audit  and Fund Raising Committees for better governance </a:t>
            </a:r>
          </a:p>
          <a:p>
            <a:pPr lvl="0"/>
            <a:r>
              <a:rPr lang="en-US" dirty="0"/>
              <a:t>Board of Trustees approved process to start EAD Renewal under EAD policy 2022. </a:t>
            </a:r>
          </a:p>
          <a:p>
            <a:pPr lvl="0"/>
            <a:r>
              <a:rPr lang="en-US" dirty="0"/>
              <a:t>Chief Executive Officer updated board of trustees on progress of various projects implemented during this period. Board of Trustees appreciated progress and shared feedback for quality assurance purpose .</a:t>
            </a:r>
          </a:p>
          <a:p>
            <a:pPr lvl="1"/>
            <a:endParaRPr lang="en-US" sz="1800" dirty="0"/>
          </a:p>
        </p:txBody>
      </p:sp>
    </p:spTree>
    <p:extLst>
      <p:ext uri="{BB962C8B-B14F-4D97-AF65-F5344CB8AC3E}">
        <p14:creationId xmlns:p14="http://schemas.microsoft.com/office/powerpoint/2010/main" val="3795530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52" y="266281"/>
            <a:ext cx="11029616" cy="540913"/>
          </a:xfrm>
        </p:spPr>
        <p:txBody>
          <a:bodyPr/>
          <a:lstStyle/>
          <a:p>
            <a:r>
              <a:rPr lang="en-US" b="1" dirty="0">
                <a:solidFill>
                  <a:schemeClr val="accent1">
                    <a:lumMod val="50000"/>
                  </a:schemeClr>
                </a:solidFill>
              </a:rPr>
              <a:t>Young </a:t>
            </a:r>
            <a:r>
              <a:rPr lang="en-US" b="1" dirty="0" err="1">
                <a:solidFill>
                  <a:schemeClr val="accent1">
                    <a:lumMod val="50000"/>
                  </a:schemeClr>
                </a:solidFill>
              </a:rPr>
              <a:t>Omang</a:t>
            </a:r>
            <a:r>
              <a:rPr lang="en-US" b="1" dirty="0">
                <a:solidFill>
                  <a:schemeClr val="accent1">
                    <a:lumMod val="50000"/>
                  </a:schemeClr>
                </a:solidFill>
              </a:rPr>
              <a:t>: Menstrual Hygiene Management   </a:t>
            </a:r>
          </a:p>
        </p:txBody>
      </p:sp>
      <p:sp>
        <p:nvSpPr>
          <p:cNvPr id="3" name="Content Placeholder 2"/>
          <p:cNvSpPr>
            <a:spLocks noGrp="1"/>
          </p:cNvSpPr>
          <p:nvPr>
            <p:ph idx="1"/>
          </p:nvPr>
        </p:nvSpPr>
        <p:spPr>
          <a:xfrm>
            <a:off x="117552" y="807194"/>
            <a:ext cx="11377345" cy="5525037"/>
          </a:xfrm>
        </p:spPr>
        <p:txBody>
          <a:bodyPr>
            <a:normAutofit fontScale="85000" lnSpcReduction="10000"/>
          </a:bodyPr>
          <a:lstStyle/>
          <a:p>
            <a:pPr marL="324000" lvl="1" indent="0">
              <a:buNone/>
            </a:pPr>
            <a:r>
              <a:rPr lang="en-US" dirty="0"/>
              <a:t>Young </a:t>
            </a:r>
            <a:r>
              <a:rPr lang="en-US" dirty="0" err="1"/>
              <a:t>Omang</a:t>
            </a:r>
            <a:r>
              <a:rPr lang="en-US" dirty="0"/>
              <a:t>: a consortium of 7 Partners Led by &amp; led by CDA (</a:t>
            </a:r>
            <a:r>
              <a:rPr lang="en-US" dirty="0" err="1"/>
              <a:t>Chanan</a:t>
            </a:r>
            <a:r>
              <a:rPr lang="en-US" dirty="0"/>
              <a:t> Development Association)</a:t>
            </a:r>
          </a:p>
          <a:p>
            <a:pPr marL="0" indent="0">
              <a:buNone/>
            </a:pPr>
            <a:r>
              <a:rPr lang="en-US" dirty="0"/>
              <a:t>	ITA, </a:t>
            </a:r>
            <a:r>
              <a:rPr lang="en-US" dirty="0" err="1"/>
              <a:t>Aahung</a:t>
            </a:r>
            <a:r>
              <a:rPr lang="en-US" dirty="0"/>
              <a:t>, </a:t>
            </a:r>
            <a:r>
              <a:rPr lang="en-US" dirty="0" err="1"/>
              <a:t>Bargad</a:t>
            </a:r>
            <a:r>
              <a:rPr lang="en-US" dirty="0"/>
              <a:t>, </a:t>
            </a:r>
            <a:r>
              <a:rPr lang="en-US" dirty="0" err="1"/>
              <a:t>Rahnuma</a:t>
            </a:r>
            <a:r>
              <a:rPr lang="en-US" dirty="0"/>
              <a:t> FPAP, Blue Veins, Indus Resource </a:t>
            </a:r>
            <a:r>
              <a:rPr lang="en-US" dirty="0" err="1"/>
              <a:t>Cente</a:t>
            </a:r>
            <a:endParaRPr lang="en-US" dirty="0"/>
          </a:p>
          <a:p>
            <a:r>
              <a:rPr lang="en-US" dirty="0"/>
              <a:t>Under this consortium, ITA is leading reproductive health and rights with thematic area of “</a:t>
            </a:r>
            <a:r>
              <a:rPr lang="en-US" b="1" dirty="0"/>
              <a:t>Menstrual Hygiene Management”.</a:t>
            </a:r>
          </a:p>
          <a:p>
            <a:r>
              <a:rPr lang="en-US" b="1" dirty="0"/>
              <a:t>“Embrace” </a:t>
            </a:r>
            <a:r>
              <a:rPr lang="en-US" dirty="0"/>
              <a:t>is our industry partner providing donations of sanitary napkins designed for distinctive needs of South Asian women</a:t>
            </a:r>
          </a:p>
          <a:p>
            <a:r>
              <a:rPr lang="en-US" dirty="0"/>
              <a:t>In phase 2, ITA selected 2 grassroots organizations for providing one year mentorship on Organizational development, capacity strengthening of staff on core and thematic areas, Advocacy, Policy development and networking building.</a:t>
            </a:r>
          </a:p>
          <a:p>
            <a:pPr marL="324000" lvl="1" indent="0">
              <a:buNone/>
            </a:pPr>
            <a:r>
              <a:rPr lang="en-US" dirty="0"/>
              <a:t>	1. DASTAK based in Islamabad</a:t>
            </a:r>
          </a:p>
          <a:p>
            <a:pPr marL="324000" lvl="1" indent="0">
              <a:buNone/>
            </a:pPr>
            <a:r>
              <a:rPr lang="en-US" dirty="0"/>
              <a:t>	2. STREET based in Quetta (</a:t>
            </a:r>
            <a:r>
              <a:rPr lang="en-US" dirty="0" err="1"/>
              <a:t>Balochistan</a:t>
            </a:r>
            <a:r>
              <a:rPr lang="en-US" dirty="0"/>
              <a:t>) </a:t>
            </a:r>
          </a:p>
          <a:p>
            <a:r>
              <a:rPr lang="en-US" dirty="0"/>
              <a:t>Organized 2 capacity strengthening workshops of selected </a:t>
            </a:r>
            <a:r>
              <a:rPr lang="en-US" dirty="0" err="1"/>
              <a:t>grassroot</a:t>
            </a:r>
            <a:r>
              <a:rPr lang="en-US" dirty="0"/>
              <a:t> organizations on</a:t>
            </a:r>
          </a:p>
          <a:p>
            <a:pPr lvl="1"/>
            <a:r>
              <a:rPr lang="en-US" dirty="0"/>
              <a:t>1. Basics of Menstrual Health &amp; Hygiene, SRHR and value clarification</a:t>
            </a:r>
          </a:p>
          <a:p>
            <a:pPr lvl="1"/>
            <a:r>
              <a:rPr lang="en-US" dirty="0"/>
              <a:t>2. Advance areas of MHM including diseases, infections and taboos and designing Advocacy Campaigns and developing policy brief</a:t>
            </a:r>
          </a:p>
          <a:p>
            <a:r>
              <a:rPr lang="en-US" dirty="0"/>
              <a:t>Advocacy Campaign of Phase 1 </a:t>
            </a:r>
            <a:r>
              <a:rPr lang="en-US" b="1" dirty="0"/>
              <a:t>“Period Pride”</a:t>
            </a:r>
            <a:r>
              <a:rPr lang="en-US" dirty="0"/>
              <a:t> concluded successfully with lots of awareness sessions, competitions and posters and blogs.</a:t>
            </a:r>
          </a:p>
          <a:p>
            <a:r>
              <a:rPr lang="en-US" dirty="0"/>
              <a:t>Policy Dialogue for Phase 1 organized in Islamabad </a:t>
            </a:r>
          </a:p>
          <a:p>
            <a:r>
              <a:rPr lang="en-US" dirty="0"/>
              <a:t>Advocacy campaign on Menstrual Health &amp; Hygiene is ongoing in field till 30</a:t>
            </a:r>
            <a:r>
              <a:rPr lang="en-US" baseline="30000" dirty="0"/>
              <a:t>th</a:t>
            </a:r>
            <a:r>
              <a:rPr lang="en-US" dirty="0"/>
              <a:t> September</a:t>
            </a:r>
          </a:p>
          <a:p>
            <a:r>
              <a:rPr lang="en-US" dirty="0"/>
              <a:t>DASTAK/STREET developed Policy briefs on MH with the help of ITA</a:t>
            </a:r>
          </a:p>
          <a:p>
            <a:r>
              <a:rPr lang="en-US" dirty="0"/>
              <a:t>Series of lobbying meetings of these selected CSOs with other CSOs, networks, Govt Officials and policy makers planned in Oct. 2024.</a:t>
            </a:r>
          </a:p>
        </p:txBody>
      </p:sp>
      <p:sp>
        <p:nvSpPr>
          <p:cNvPr id="4" name="Slide Number Placeholder 3"/>
          <p:cNvSpPr>
            <a:spLocks noGrp="1"/>
          </p:cNvSpPr>
          <p:nvPr>
            <p:ph type="sldNum" sz="quarter" idx="12"/>
          </p:nvPr>
        </p:nvSpPr>
        <p:spPr/>
        <p:txBody>
          <a:bodyPr/>
          <a:lstStyle/>
          <a:p>
            <a:fld id="{86CB4B4D-7CA3-9044-876B-883B54F8677D}" type="slidenum">
              <a:rPr lang="en-US" smtClean="0"/>
              <a:pPr/>
              <a:t>29</a:t>
            </a:fld>
            <a:endParaRPr lang="en-US" dirty="0"/>
          </a:p>
        </p:txBody>
      </p:sp>
    </p:spTree>
    <p:extLst>
      <p:ext uri="{BB962C8B-B14F-4D97-AF65-F5344CB8AC3E}">
        <p14:creationId xmlns:p14="http://schemas.microsoft.com/office/powerpoint/2010/main" val="4273675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CB4B4D-7CA3-9044-876B-883B54F8677D}" type="slidenum">
              <a:rPr lang="en-US" smtClean="0"/>
              <a:pPr/>
              <a:t>30</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179" y="270455"/>
            <a:ext cx="3298899" cy="251889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600" y="270455"/>
            <a:ext cx="2683367" cy="357782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179" y="3085941"/>
            <a:ext cx="3072019" cy="3235321"/>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5545" y="355619"/>
            <a:ext cx="3640430" cy="2730322"/>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65545" y="3393305"/>
            <a:ext cx="3648363" cy="2745394"/>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4292" y="4078193"/>
            <a:ext cx="3257717" cy="2060506"/>
          </a:xfrm>
          <a:prstGeom prst="rect">
            <a:avLst/>
          </a:prstGeom>
        </p:spPr>
      </p:pic>
    </p:spTree>
    <p:extLst>
      <p:ext uri="{BB962C8B-B14F-4D97-AF65-F5344CB8AC3E}">
        <p14:creationId xmlns:p14="http://schemas.microsoft.com/office/powerpoint/2010/main" val="1324334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3840" y="3992453"/>
            <a:ext cx="5422006" cy="1963684"/>
          </a:xfrm>
        </p:spPr>
        <p:txBody>
          <a:bodyPr>
            <a:noAutofit/>
          </a:bodyPr>
          <a:lstStyle/>
          <a:p>
            <a:r>
              <a:rPr lang="en-US" sz="2000" b="1" dirty="0"/>
              <a:t>Challenges:</a:t>
            </a:r>
            <a:br>
              <a:rPr lang="en-US" dirty="0"/>
            </a:br>
            <a:r>
              <a:rPr lang="en-US" sz="1600" dirty="0"/>
              <a:t>Far </a:t>
            </a:r>
            <a:r>
              <a:rPr lang="en-US" sz="1600" dirty="0" err="1"/>
              <a:t>flUNG</a:t>
            </a:r>
            <a:r>
              <a:rPr lang="en-US" sz="1600" dirty="0"/>
              <a:t> areas (School Locations)</a:t>
            </a:r>
            <a:br>
              <a:rPr lang="en-US" sz="1600" dirty="0"/>
            </a:br>
            <a:r>
              <a:rPr lang="en-US" sz="1600" dirty="0"/>
              <a:t>Less qualified teachers due to financial constraints</a:t>
            </a:r>
            <a:br>
              <a:rPr lang="en-US" sz="1600" dirty="0"/>
            </a:br>
            <a:r>
              <a:rPr lang="en-US" sz="1600" dirty="0"/>
              <a:t>infrastructure issues</a:t>
            </a:r>
            <a:br>
              <a:rPr lang="en-US" sz="1600" dirty="0"/>
            </a:br>
            <a:r>
              <a:rPr lang="en-US" sz="1600" dirty="0"/>
              <a:t>Variation in Enrollment over the year- Agri Cycles</a:t>
            </a:r>
            <a:br>
              <a:rPr lang="en-US" sz="1600" dirty="0"/>
            </a:br>
            <a:r>
              <a:rPr lang="en-US" sz="1600" dirty="0"/>
              <a:t>Community relation building</a:t>
            </a:r>
            <a:br>
              <a:rPr lang="en-US" sz="1600" dirty="0"/>
            </a:br>
            <a:r>
              <a:rPr lang="en-US" sz="1600" dirty="0" err="1"/>
              <a:t>lOW</a:t>
            </a:r>
            <a:r>
              <a:rPr lang="en-US" sz="1600" dirty="0"/>
              <a:t> per child cost </a:t>
            </a:r>
          </a:p>
        </p:txBody>
      </p:sp>
      <p:sp>
        <p:nvSpPr>
          <p:cNvPr id="3" name="Content Placeholder 2"/>
          <p:cNvSpPr>
            <a:spLocks noGrp="1"/>
          </p:cNvSpPr>
          <p:nvPr>
            <p:ph idx="1"/>
          </p:nvPr>
        </p:nvSpPr>
        <p:spPr>
          <a:xfrm>
            <a:off x="115910" y="133816"/>
            <a:ext cx="5895953" cy="6460168"/>
          </a:xfrm>
        </p:spPr>
        <p:txBody>
          <a:bodyPr>
            <a:normAutofit lnSpcReduction="10000"/>
          </a:bodyPr>
          <a:lstStyle/>
          <a:p>
            <a:pPr marL="0" indent="0">
              <a:buNone/>
            </a:pPr>
            <a:r>
              <a:rPr lang="en-US" sz="2400" b="1" dirty="0"/>
              <a:t>PEF-PEIMA - Highlights:</a:t>
            </a:r>
          </a:p>
          <a:p>
            <a:r>
              <a:rPr lang="en-US" dirty="0"/>
              <a:t>Working in 5 Districts</a:t>
            </a:r>
          </a:p>
          <a:p>
            <a:r>
              <a:rPr lang="en-US" dirty="0"/>
              <a:t>126 PSSP schools</a:t>
            </a:r>
          </a:p>
          <a:p>
            <a:r>
              <a:rPr lang="en-US" dirty="0"/>
              <a:t>12 NSP schools </a:t>
            </a:r>
          </a:p>
          <a:p>
            <a:r>
              <a:rPr lang="en-US" dirty="0"/>
              <a:t>Total Enrolled: </a:t>
            </a:r>
            <a:r>
              <a:rPr lang="en-US" b="1" dirty="0"/>
              <a:t>11562</a:t>
            </a:r>
          </a:p>
          <a:p>
            <a:r>
              <a:rPr lang="en-US" dirty="0"/>
              <a:t>Subject based Teachers’ capacity building training</a:t>
            </a:r>
          </a:p>
          <a:p>
            <a:r>
              <a:rPr lang="en-US" dirty="0"/>
              <a:t>89% result in QAT 23-24</a:t>
            </a:r>
          </a:p>
          <a:p>
            <a:r>
              <a:rPr lang="en-US" dirty="0"/>
              <a:t>School </a:t>
            </a:r>
            <a:r>
              <a:rPr lang="en-US" dirty="0" err="1"/>
              <a:t>Sudharo</a:t>
            </a:r>
            <a:r>
              <a:rPr lang="en-US" dirty="0"/>
              <a:t> Program (School Construction)- </a:t>
            </a:r>
          </a:p>
          <a:p>
            <a:pPr lvl="1"/>
            <a:r>
              <a:rPr lang="en-US" dirty="0"/>
              <a:t>Mobilization of funds from Public (Trustees) </a:t>
            </a:r>
          </a:p>
          <a:p>
            <a:r>
              <a:rPr lang="en-US" dirty="0"/>
              <a:t>Staff replacements ongoing with better skills</a:t>
            </a:r>
          </a:p>
          <a:p>
            <a:r>
              <a:rPr lang="en-US" dirty="0"/>
              <a:t>Library Corners established in Bahawalpur</a:t>
            </a:r>
          </a:p>
          <a:p>
            <a:r>
              <a:rPr lang="en-US" dirty="0"/>
              <a:t>Summer camps in all schools with Climate Change focus</a:t>
            </a:r>
          </a:p>
          <a:p>
            <a:r>
              <a:rPr lang="en-US" dirty="0"/>
              <a:t>Parents engagement activities</a:t>
            </a:r>
          </a:p>
          <a:p>
            <a:r>
              <a:rPr lang="en-US" dirty="0"/>
              <a:t>Life Skills and Mental Health sessions</a:t>
            </a:r>
          </a:p>
          <a:p>
            <a:r>
              <a:rPr lang="en-US" dirty="0"/>
              <a:t>Celebrations of Monthly national/international days :Women’s Day, Recycling day, Child </a:t>
            </a:r>
            <a:r>
              <a:rPr lang="en-US" dirty="0" err="1"/>
              <a:t>Labour</a:t>
            </a:r>
            <a:r>
              <a:rPr lang="en-US" dirty="0"/>
              <a:t> Day, Eid, Mother’s day, Independence day, Literacy / youth day etc.</a:t>
            </a:r>
          </a:p>
          <a:p>
            <a:endParaRPr lang="en-US" b="1"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31</a:t>
            </a:fld>
            <a:endParaRPr lang="en-US"/>
          </a:p>
        </p:txBody>
      </p:sp>
      <p:graphicFrame>
        <p:nvGraphicFramePr>
          <p:cNvPr id="5" name="Object 4"/>
          <p:cNvGraphicFramePr>
            <a:graphicFrameLocks noChangeAspect="1"/>
          </p:cNvGraphicFramePr>
          <p:nvPr/>
        </p:nvGraphicFramePr>
        <p:xfrm>
          <a:off x="6011863" y="717550"/>
          <a:ext cx="4279900" cy="2919413"/>
        </p:xfrm>
        <a:graphic>
          <a:graphicData uri="http://schemas.openxmlformats.org/presentationml/2006/ole">
            <mc:AlternateContent xmlns:mc="http://schemas.openxmlformats.org/markup-compatibility/2006">
              <mc:Choice xmlns:v="urn:schemas-microsoft-com:vml" Requires="v">
                <p:oleObj name="Worksheet" r:id="rId2" imgW="2848080" imgH="1723974" progId="Excel.Sheet.12">
                  <p:embed/>
                </p:oleObj>
              </mc:Choice>
              <mc:Fallback>
                <p:oleObj name="Worksheet" r:id="rId2" imgW="2848080" imgH="1723974" progId="Excel.Sheet.12">
                  <p:embed/>
                  <p:pic>
                    <p:nvPicPr>
                      <p:cNvPr id="5" name="Object 4"/>
                      <p:cNvPicPr/>
                      <p:nvPr/>
                    </p:nvPicPr>
                    <p:blipFill>
                      <a:blip r:embed="rId3"/>
                      <a:stretch>
                        <a:fillRect/>
                      </a:stretch>
                    </p:blipFill>
                    <p:spPr>
                      <a:xfrm>
                        <a:off x="6011863" y="717550"/>
                        <a:ext cx="4279900" cy="291941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F8C9F5B-D4E0-134C-9FDD-EE48EE1B8CF6}"/>
              </a:ext>
            </a:extLst>
          </p:cNvPr>
          <p:cNvSpPr txBox="1"/>
          <p:nvPr/>
        </p:nvSpPr>
        <p:spPr>
          <a:xfrm>
            <a:off x="5932449" y="133816"/>
            <a:ext cx="5895953" cy="369332"/>
          </a:xfrm>
          <a:prstGeom prst="rect">
            <a:avLst/>
          </a:prstGeom>
          <a:solidFill>
            <a:srgbClr val="92D050"/>
          </a:solidFill>
        </p:spPr>
        <p:txBody>
          <a:bodyPr wrap="square" rtlCol="0">
            <a:spAutoFit/>
          </a:bodyPr>
          <a:lstStyle/>
          <a:p>
            <a:r>
              <a:rPr lang="en-US" dirty="0"/>
              <a:t>138 Punjab &amp; 14 schools in Sindh = 152 Total Schools</a:t>
            </a:r>
          </a:p>
        </p:txBody>
      </p:sp>
    </p:spTree>
    <p:extLst>
      <p:ext uri="{BB962C8B-B14F-4D97-AF65-F5344CB8AC3E}">
        <p14:creationId xmlns:p14="http://schemas.microsoft.com/office/powerpoint/2010/main" val="314596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84" y="367305"/>
            <a:ext cx="11029616" cy="634027"/>
          </a:xfrm>
        </p:spPr>
        <p:txBody>
          <a:bodyPr/>
          <a:lstStyle/>
          <a:p>
            <a:r>
              <a:rPr lang="en-US" dirty="0"/>
              <a:t>Summer School Images </a:t>
            </a:r>
          </a:p>
        </p:txBody>
      </p:sp>
      <p:sp>
        <p:nvSpPr>
          <p:cNvPr id="4" name="Slide Number Placeholder 3"/>
          <p:cNvSpPr>
            <a:spLocks noGrp="1"/>
          </p:cNvSpPr>
          <p:nvPr>
            <p:ph type="sldNum" sz="quarter" idx="12"/>
          </p:nvPr>
        </p:nvSpPr>
        <p:spPr/>
        <p:txBody>
          <a:bodyPr/>
          <a:lstStyle/>
          <a:p>
            <a:fld id="{86CB4B4D-7CA3-9044-876B-883B54F8677D}" type="slidenum">
              <a:rPr lang="en-US" smtClean="0"/>
              <a:pPr/>
              <a:t>32</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0584" y="1099254"/>
            <a:ext cx="4776419" cy="2149388"/>
          </a:xfr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4326" y="1169509"/>
            <a:ext cx="2772177" cy="2079133"/>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584" y="3311027"/>
            <a:ext cx="4020095" cy="3010235"/>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02965" y="3656408"/>
            <a:ext cx="2664854" cy="266485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2543" y="3656408"/>
            <a:ext cx="3553138" cy="2664854"/>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3826" y="661764"/>
            <a:ext cx="3017039" cy="2790761"/>
          </a:xfrm>
          <a:prstGeom prst="rect">
            <a:avLst/>
          </a:prstGeom>
        </p:spPr>
      </p:pic>
    </p:spTree>
    <p:extLst>
      <p:ext uri="{BB962C8B-B14F-4D97-AF65-F5344CB8AC3E}">
        <p14:creationId xmlns:p14="http://schemas.microsoft.com/office/powerpoint/2010/main" val="3435833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6DAA6E-2F7F-C4BA-23FA-FA3E66122CD9}"/>
              </a:ext>
            </a:extLst>
          </p:cNvPr>
          <p:cNvPicPr>
            <a:picLocks noChangeAspect="1"/>
          </p:cNvPicPr>
          <p:nvPr/>
        </p:nvPicPr>
        <p:blipFill>
          <a:blip r:embed="rId2" cstate="screen">
            <a:extLst>
              <a:ext uri="{28A0092B-C50C-407E-A947-70E740481C1C}">
                <a14:useLocalDpi xmlns:a14="http://schemas.microsoft.com/office/drawing/2010/main"/>
              </a:ext>
            </a:extLst>
          </a:blip>
          <a:srcRect l="2830" t="4025" r="2713" b="40629"/>
          <a:stretch/>
        </p:blipFill>
        <p:spPr>
          <a:xfrm>
            <a:off x="345057" y="276045"/>
            <a:ext cx="11516263" cy="3795624"/>
          </a:xfrm>
          <a:prstGeom prst="rect">
            <a:avLst/>
          </a:prstGeom>
        </p:spPr>
      </p:pic>
      <p:pic>
        <p:nvPicPr>
          <p:cNvPr id="6" name="Picture 5">
            <a:extLst>
              <a:ext uri="{FF2B5EF4-FFF2-40B4-BE49-F238E27FC236}">
                <a16:creationId xmlns:a16="http://schemas.microsoft.com/office/drawing/2014/main" id="{B80D27CE-EFB3-01BF-EDE8-FE0A7AFF9B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091" y="607550"/>
            <a:ext cx="1945898" cy="2446606"/>
          </a:xfrm>
          <a:prstGeom prst="rect">
            <a:avLst/>
          </a:prstGeom>
        </p:spPr>
      </p:pic>
      <p:sp>
        <p:nvSpPr>
          <p:cNvPr id="12" name="TextBox 11">
            <a:extLst>
              <a:ext uri="{FF2B5EF4-FFF2-40B4-BE49-F238E27FC236}">
                <a16:creationId xmlns:a16="http://schemas.microsoft.com/office/drawing/2014/main" id="{27EE187B-50CE-41BD-6412-CF066E43E7D5}"/>
              </a:ext>
            </a:extLst>
          </p:cNvPr>
          <p:cNvSpPr txBox="1"/>
          <p:nvPr/>
        </p:nvSpPr>
        <p:spPr>
          <a:xfrm>
            <a:off x="1090576" y="4694929"/>
            <a:ext cx="10025223" cy="1107996"/>
          </a:xfrm>
          <a:prstGeom prst="rect">
            <a:avLst/>
          </a:prstGeom>
          <a:noFill/>
        </p:spPr>
        <p:txBody>
          <a:bodyPr wrap="square" rtlCol="0">
            <a:spAutoFit/>
          </a:bodyPr>
          <a:lstStyle/>
          <a:p>
            <a:pPr algn="ctr"/>
            <a:r>
              <a:rPr lang="en-US" sz="6600" b="1" dirty="0"/>
              <a:t>The Next Generation PLF</a:t>
            </a:r>
          </a:p>
        </p:txBody>
      </p:sp>
      <p:pic>
        <p:nvPicPr>
          <p:cNvPr id="5" name="Picture 4">
            <a:extLst>
              <a:ext uri="{FF2B5EF4-FFF2-40B4-BE49-F238E27FC236}">
                <a16:creationId xmlns:a16="http://schemas.microsoft.com/office/drawing/2014/main" id="{57B37B60-AD6A-7FDB-373E-3372614736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9495" y="626747"/>
            <a:ext cx="1945898" cy="1945898"/>
          </a:xfrm>
          <a:prstGeom prst="rect">
            <a:avLst/>
          </a:prstGeom>
        </p:spPr>
      </p:pic>
      <p:pic>
        <p:nvPicPr>
          <p:cNvPr id="7" name="Picture 6">
            <a:extLst>
              <a:ext uri="{FF2B5EF4-FFF2-40B4-BE49-F238E27FC236}">
                <a16:creationId xmlns:a16="http://schemas.microsoft.com/office/drawing/2014/main" id="{9EEBDCAA-DF56-3C52-F0DA-5F37EA1688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885870" y="534406"/>
            <a:ext cx="1489075" cy="2038239"/>
          </a:xfrm>
          <a:prstGeom prst="rect">
            <a:avLst/>
          </a:prstGeom>
        </p:spPr>
      </p:pic>
      <p:pic>
        <p:nvPicPr>
          <p:cNvPr id="8" name="Picture 7">
            <a:extLst>
              <a:ext uri="{FF2B5EF4-FFF2-40B4-BE49-F238E27FC236}">
                <a16:creationId xmlns:a16="http://schemas.microsoft.com/office/drawing/2014/main" id="{FA4B222A-F647-5871-ACB8-AD38A92D52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92" r="-1037"/>
          <a:stretch/>
        </p:blipFill>
        <p:spPr>
          <a:xfrm>
            <a:off x="1456040" y="3288044"/>
            <a:ext cx="9279920" cy="691486"/>
          </a:xfrm>
          <a:prstGeom prst="rect">
            <a:avLst/>
          </a:prstGeom>
        </p:spPr>
      </p:pic>
    </p:spTree>
    <p:extLst>
      <p:ext uri="{BB962C8B-B14F-4D97-AF65-F5344CB8AC3E}">
        <p14:creationId xmlns:p14="http://schemas.microsoft.com/office/powerpoint/2010/main" val="125688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15FAEF-1FD8-8A19-553B-5B996F3821FC}"/>
              </a:ext>
            </a:extLst>
          </p:cNvPr>
          <p:cNvSpPr>
            <a:spLocks noGrp="1"/>
          </p:cNvSpPr>
          <p:nvPr>
            <p:ph type="sldNum" sz="quarter" idx="12"/>
          </p:nvPr>
        </p:nvSpPr>
        <p:spPr/>
        <p:txBody>
          <a:bodyPr/>
          <a:lstStyle/>
          <a:p>
            <a:fld id="{A2FC8D3F-21A8-4D6A-9D6F-1D4307D64EE6}" type="slidenum">
              <a:rPr lang="en-US" smtClean="0"/>
              <a:t>34</a:t>
            </a:fld>
            <a:endParaRPr lang="en-US"/>
          </a:p>
        </p:txBody>
      </p:sp>
      <p:pic>
        <p:nvPicPr>
          <p:cNvPr id="5" name="Content Placeholder 5">
            <a:extLst>
              <a:ext uri="{FF2B5EF4-FFF2-40B4-BE49-F238E27FC236}">
                <a16:creationId xmlns:a16="http://schemas.microsoft.com/office/drawing/2014/main" id="{5178C37D-5A68-D1CD-6696-02B4F923A68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008226" y="542651"/>
            <a:ext cx="10175547" cy="5271553"/>
          </a:xfrm>
          <a:prstGeom prst="rect">
            <a:avLst/>
          </a:prstGeom>
        </p:spPr>
      </p:pic>
    </p:spTree>
    <p:extLst>
      <p:ext uri="{BB962C8B-B14F-4D97-AF65-F5344CB8AC3E}">
        <p14:creationId xmlns:p14="http://schemas.microsoft.com/office/powerpoint/2010/main" val="65330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26A7-8835-5734-6931-58C2986847A8}"/>
              </a:ext>
            </a:extLst>
          </p:cNvPr>
          <p:cNvSpPr>
            <a:spLocks noGrp="1"/>
          </p:cNvSpPr>
          <p:nvPr>
            <p:ph type="title"/>
          </p:nvPr>
        </p:nvSpPr>
        <p:spPr>
          <a:xfrm>
            <a:off x="761998" y="77068"/>
            <a:ext cx="10515600" cy="840220"/>
          </a:xfrm>
        </p:spPr>
        <p:txBody>
          <a:bodyPr/>
          <a:lstStyle/>
          <a:p>
            <a:pPr algn="ctr"/>
            <a:r>
              <a:rPr lang="en-US" b="1" dirty="0">
                <a:solidFill>
                  <a:srgbClr val="003399"/>
                </a:solidFill>
              </a:rPr>
              <a:t>What is the NextGen PLF</a:t>
            </a:r>
          </a:p>
        </p:txBody>
      </p:sp>
      <p:sp>
        <p:nvSpPr>
          <p:cNvPr id="13" name="Content Placeholder 12">
            <a:extLst>
              <a:ext uri="{FF2B5EF4-FFF2-40B4-BE49-F238E27FC236}">
                <a16:creationId xmlns:a16="http://schemas.microsoft.com/office/drawing/2014/main" id="{950FFD08-5D36-A568-7069-095B40C0870B}"/>
              </a:ext>
            </a:extLst>
          </p:cNvPr>
          <p:cNvSpPr>
            <a:spLocks noGrp="1"/>
          </p:cNvSpPr>
          <p:nvPr>
            <p:ph sz="half" idx="1"/>
          </p:nvPr>
        </p:nvSpPr>
        <p:spPr>
          <a:xfrm>
            <a:off x="838198" y="948529"/>
            <a:ext cx="5181600" cy="3942124"/>
          </a:xfrm>
        </p:spPr>
        <p:txBody>
          <a:bodyPr>
            <a:noAutofit/>
          </a:bodyPr>
          <a:lstStyle/>
          <a:p>
            <a:pPr marL="0" indent="0">
              <a:buNone/>
            </a:pPr>
            <a:r>
              <a:rPr lang="en-US" sz="2500" b="1" dirty="0">
                <a:solidFill>
                  <a:schemeClr val="accent2"/>
                </a:solidFill>
              </a:rPr>
              <a:t>Purpose</a:t>
            </a:r>
            <a:r>
              <a:rPr lang="en-US" sz="2500" dirty="0">
                <a:solidFill>
                  <a:schemeClr val="accent2"/>
                </a:solidFill>
              </a:rPr>
              <a:t>:</a:t>
            </a:r>
          </a:p>
          <a:p>
            <a:pPr marL="342900" indent="-342900">
              <a:buFont typeface="Arial" panose="020B0604020202020204" pitchFamily="34" charset="0"/>
              <a:buChar char="•"/>
            </a:pPr>
            <a:r>
              <a:rPr lang="en-US" sz="2500" dirty="0"/>
              <a:t>Engage children (3-16 years) in diverse learning experiences beyond classrooms.</a:t>
            </a:r>
          </a:p>
          <a:p>
            <a:pPr marL="342900" indent="-342900">
              <a:buFont typeface="Arial" panose="020B0604020202020204" pitchFamily="34" charset="0"/>
              <a:buChar char="•"/>
            </a:pPr>
            <a:r>
              <a:rPr lang="en-US" sz="2500" dirty="0"/>
              <a:t>Introduce youth (17-24 years) to learning and earning opportunities through industry and innovation.</a:t>
            </a:r>
          </a:p>
          <a:p>
            <a:pPr marL="342900" indent="-342900">
              <a:buFont typeface="Arial" panose="020B0604020202020204" pitchFamily="34" charset="0"/>
              <a:buChar char="•"/>
            </a:pPr>
            <a:r>
              <a:rPr lang="en-US" sz="2500" dirty="0"/>
              <a:t>Emphasize critical thinking, creativity, collaboration, and environmental responsibility.</a:t>
            </a:r>
          </a:p>
        </p:txBody>
      </p:sp>
      <p:sp>
        <p:nvSpPr>
          <p:cNvPr id="14" name="Content Placeholder 13">
            <a:extLst>
              <a:ext uri="{FF2B5EF4-FFF2-40B4-BE49-F238E27FC236}">
                <a16:creationId xmlns:a16="http://schemas.microsoft.com/office/drawing/2014/main" id="{A3864A05-C347-EC06-C3B5-599D1CA3723E}"/>
              </a:ext>
            </a:extLst>
          </p:cNvPr>
          <p:cNvSpPr>
            <a:spLocks noGrp="1"/>
          </p:cNvSpPr>
          <p:nvPr>
            <p:ph sz="half" idx="2"/>
          </p:nvPr>
        </p:nvSpPr>
        <p:spPr>
          <a:xfrm>
            <a:off x="6172202" y="948529"/>
            <a:ext cx="5181600" cy="3942124"/>
          </a:xfrm>
        </p:spPr>
        <p:txBody>
          <a:bodyPr>
            <a:normAutofit/>
          </a:bodyPr>
          <a:lstStyle/>
          <a:p>
            <a:pPr marL="0" indent="0">
              <a:buNone/>
            </a:pPr>
            <a:r>
              <a:rPr lang="en-US" sz="2500" b="1" dirty="0">
                <a:solidFill>
                  <a:schemeClr val="accent2"/>
                </a:solidFill>
              </a:rPr>
              <a:t>Focus Areas</a:t>
            </a:r>
            <a:r>
              <a:rPr lang="en-US" sz="2500" dirty="0">
                <a:solidFill>
                  <a:schemeClr val="accent2"/>
                </a:solidFill>
              </a:rPr>
              <a:t>:</a:t>
            </a:r>
          </a:p>
          <a:p>
            <a:pPr>
              <a:buFont typeface="Arial" panose="020B0604020202020204" pitchFamily="34" charset="0"/>
              <a:buChar char="•"/>
            </a:pPr>
            <a:r>
              <a:rPr lang="en-US" sz="2500" dirty="0"/>
              <a:t>Technology &amp; AI</a:t>
            </a:r>
          </a:p>
          <a:p>
            <a:pPr>
              <a:buFont typeface="Arial" panose="020B0604020202020204" pitchFamily="34" charset="0"/>
              <a:buChar char="•"/>
            </a:pPr>
            <a:r>
              <a:rPr lang="en-US" sz="2500" dirty="0"/>
              <a:t>Climate Change &amp; Environmental Stewardship</a:t>
            </a:r>
          </a:p>
          <a:p>
            <a:pPr>
              <a:buFont typeface="Arial" panose="020B0604020202020204" pitchFamily="34" charset="0"/>
              <a:buChar char="•"/>
            </a:pPr>
            <a:r>
              <a:rPr lang="en-US" sz="2500" dirty="0"/>
              <a:t>Health, Nutrition, &amp; Well-being</a:t>
            </a:r>
          </a:p>
          <a:p>
            <a:pPr>
              <a:buFont typeface="Arial" panose="020B0604020202020204" pitchFamily="34" charset="0"/>
              <a:buChar char="•"/>
            </a:pPr>
            <a:r>
              <a:rPr lang="en-US" sz="2500" dirty="0"/>
              <a:t>Financial Inclusion &amp; Digital Entrepreneurship</a:t>
            </a:r>
          </a:p>
          <a:p>
            <a:pPr>
              <a:buFont typeface="Arial" panose="020B0604020202020204" pitchFamily="34" charset="0"/>
              <a:buChar char="•"/>
            </a:pPr>
            <a:r>
              <a:rPr lang="en-US" sz="2500" dirty="0"/>
              <a:t>Arts, Culture, &amp; Heritage</a:t>
            </a:r>
          </a:p>
        </p:txBody>
      </p:sp>
      <p:sp>
        <p:nvSpPr>
          <p:cNvPr id="4" name="Slide Number Placeholder 3">
            <a:extLst>
              <a:ext uri="{FF2B5EF4-FFF2-40B4-BE49-F238E27FC236}">
                <a16:creationId xmlns:a16="http://schemas.microsoft.com/office/drawing/2014/main" id="{BBE4AAEA-40BE-7C47-B44A-32FF2704A143}"/>
              </a:ext>
            </a:extLst>
          </p:cNvPr>
          <p:cNvSpPr>
            <a:spLocks noGrp="1"/>
          </p:cNvSpPr>
          <p:nvPr>
            <p:ph type="sldNum" sz="quarter" idx="12"/>
          </p:nvPr>
        </p:nvSpPr>
        <p:spPr/>
        <p:txBody>
          <a:bodyPr/>
          <a:lstStyle/>
          <a:p>
            <a:fld id="{A2FC8D3F-21A8-4D6A-9D6F-1D4307D64EE6}" type="slidenum">
              <a:rPr lang="en-US" smtClean="0"/>
              <a:t>35</a:t>
            </a:fld>
            <a:endParaRPr lang="en-US"/>
          </a:p>
        </p:txBody>
      </p:sp>
      <p:sp>
        <p:nvSpPr>
          <p:cNvPr id="15" name="TextBox 14">
            <a:extLst>
              <a:ext uri="{FF2B5EF4-FFF2-40B4-BE49-F238E27FC236}">
                <a16:creationId xmlns:a16="http://schemas.microsoft.com/office/drawing/2014/main" id="{BD521871-EB94-C8A8-31AF-FB24F587DF98}"/>
              </a:ext>
            </a:extLst>
          </p:cNvPr>
          <p:cNvSpPr txBox="1"/>
          <p:nvPr/>
        </p:nvSpPr>
        <p:spPr>
          <a:xfrm>
            <a:off x="914402" y="5157949"/>
            <a:ext cx="10515600" cy="1154162"/>
          </a:xfrm>
          <a:prstGeom prst="rect">
            <a:avLst/>
          </a:prstGeom>
          <a:noFill/>
        </p:spPr>
        <p:txBody>
          <a:bodyPr wrap="square" rtlCol="0">
            <a:spAutoFit/>
          </a:bodyPr>
          <a:lstStyle/>
          <a:p>
            <a:r>
              <a:rPr lang="en-US" sz="2300" b="1" dirty="0">
                <a:solidFill>
                  <a:schemeClr val="accent2"/>
                </a:solidFill>
              </a:rPr>
              <a:t>Format</a:t>
            </a:r>
            <a:r>
              <a:rPr lang="en-US" sz="2300" dirty="0">
                <a:solidFill>
                  <a:schemeClr val="accent2"/>
                </a:solidFill>
              </a:rPr>
              <a:t>:</a:t>
            </a:r>
          </a:p>
          <a:p>
            <a:pPr marL="285750" indent="-285750">
              <a:buFont typeface="Arial" panose="020B0604020202020204" pitchFamily="34" charset="0"/>
              <a:buChar char="•"/>
            </a:pPr>
            <a:r>
              <a:rPr lang="en-US" sz="2300" dirty="0"/>
              <a:t>Interactive sessions, keynote talks, workshops, exhibitions, and industry showcases.</a:t>
            </a:r>
          </a:p>
          <a:p>
            <a:pPr marL="285750" indent="-285750">
              <a:buFont typeface="Arial" panose="020B0604020202020204" pitchFamily="34" charset="0"/>
              <a:buChar char="•"/>
            </a:pPr>
            <a:r>
              <a:rPr lang="en-US" sz="2300" dirty="0"/>
              <a:t>Platforms for learning innovations, counseling, and networking with professionals.</a:t>
            </a:r>
          </a:p>
        </p:txBody>
      </p:sp>
    </p:spTree>
    <p:extLst>
      <p:ext uri="{BB962C8B-B14F-4D97-AF65-F5344CB8AC3E}">
        <p14:creationId xmlns:p14="http://schemas.microsoft.com/office/powerpoint/2010/main" val="3917013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983D1-4BCF-7E3C-FE43-D6A7790E8A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7377" y="38819"/>
            <a:ext cx="9877245" cy="6427694"/>
          </a:xfrm>
          <a:prstGeom prst="rect">
            <a:avLst/>
          </a:prstGeom>
        </p:spPr>
      </p:pic>
      <p:sp>
        <p:nvSpPr>
          <p:cNvPr id="2" name="Slide Number Placeholder 1">
            <a:extLst>
              <a:ext uri="{FF2B5EF4-FFF2-40B4-BE49-F238E27FC236}">
                <a16:creationId xmlns:a16="http://schemas.microsoft.com/office/drawing/2014/main" id="{A2B1BCD7-A7E3-9144-9ED3-639AB55987C4}"/>
              </a:ext>
            </a:extLst>
          </p:cNvPr>
          <p:cNvSpPr>
            <a:spLocks noGrp="1"/>
          </p:cNvSpPr>
          <p:nvPr>
            <p:ph type="sldNum" sz="quarter" idx="12"/>
          </p:nvPr>
        </p:nvSpPr>
        <p:spPr/>
        <p:txBody>
          <a:bodyPr/>
          <a:lstStyle/>
          <a:p>
            <a:fld id="{A2FC8D3F-21A8-4D6A-9D6F-1D4307D64EE6}" type="slidenum">
              <a:rPr lang="en-US" smtClean="0"/>
              <a:t>36</a:t>
            </a:fld>
            <a:endParaRPr lang="en-US"/>
          </a:p>
        </p:txBody>
      </p:sp>
    </p:spTree>
    <p:extLst>
      <p:ext uri="{BB962C8B-B14F-4D97-AF65-F5344CB8AC3E}">
        <p14:creationId xmlns:p14="http://schemas.microsoft.com/office/powerpoint/2010/main" val="35989134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26A7-8835-5734-6931-58C2986847A8}"/>
              </a:ext>
            </a:extLst>
          </p:cNvPr>
          <p:cNvSpPr>
            <a:spLocks noGrp="1"/>
          </p:cNvSpPr>
          <p:nvPr>
            <p:ph type="title"/>
          </p:nvPr>
        </p:nvSpPr>
        <p:spPr>
          <a:xfrm>
            <a:off x="761998" y="77068"/>
            <a:ext cx="10515600" cy="840220"/>
          </a:xfrm>
        </p:spPr>
        <p:txBody>
          <a:bodyPr/>
          <a:lstStyle/>
          <a:p>
            <a:pPr algn="ctr"/>
            <a:r>
              <a:rPr lang="en-US" b="1" dirty="0">
                <a:solidFill>
                  <a:srgbClr val="003399"/>
                </a:solidFill>
              </a:rPr>
              <a:t>NextGen PLF Update</a:t>
            </a:r>
          </a:p>
        </p:txBody>
      </p:sp>
      <p:sp>
        <p:nvSpPr>
          <p:cNvPr id="13" name="Content Placeholder 12">
            <a:extLst>
              <a:ext uri="{FF2B5EF4-FFF2-40B4-BE49-F238E27FC236}">
                <a16:creationId xmlns:a16="http://schemas.microsoft.com/office/drawing/2014/main" id="{950FFD08-5D36-A568-7069-095B40C0870B}"/>
              </a:ext>
            </a:extLst>
          </p:cNvPr>
          <p:cNvSpPr>
            <a:spLocks noGrp="1"/>
          </p:cNvSpPr>
          <p:nvPr>
            <p:ph sz="half" idx="1"/>
          </p:nvPr>
        </p:nvSpPr>
        <p:spPr>
          <a:xfrm>
            <a:off x="838198" y="1371165"/>
            <a:ext cx="5181600" cy="4362162"/>
          </a:xfrm>
        </p:spPr>
        <p:txBody>
          <a:bodyPr>
            <a:noAutofit/>
          </a:bodyPr>
          <a:lstStyle/>
          <a:p>
            <a:pPr marL="0" indent="0">
              <a:buNone/>
            </a:pPr>
            <a:r>
              <a:rPr lang="en-US" sz="3200" b="1" dirty="0">
                <a:solidFill>
                  <a:schemeClr val="accent2"/>
                </a:solidFill>
              </a:rPr>
              <a:t>Dates</a:t>
            </a:r>
            <a:r>
              <a:rPr lang="en-US" sz="3200" dirty="0">
                <a:solidFill>
                  <a:schemeClr val="accent2"/>
                </a:solidFill>
              </a:rPr>
              <a:t>:</a:t>
            </a:r>
          </a:p>
          <a:p>
            <a:pPr lvl="1"/>
            <a:r>
              <a:rPr lang="en-US" sz="3200" dirty="0"/>
              <a:t>November 19-21, 2024</a:t>
            </a:r>
          </a:p>
          <a:p>
            <a:pPr marL="0" indent="0">
              <a:buNone/>
            </a:pPr>
            <a:r>
              <a:rPr lang="en-US" sz="3200" b="1" dirty="0">
                <a:solidFill>
                  <a:schemeClr val="accent2"/>
                </a:solidFill>
              </a:rPr>
              <a:t>Venue</a:t>
            </a:r>
            <a:r>
              <a:rPr lang="en-US" sz="3200" dirty="0">
                <a:solidFill>
                  <a:schemeClr val="accent2"/>
                </a:solidFill>
              </a:rPr>
              <a:t>:</a:t>
            </a:r>
          </a:p>
          <a:p>
            <a:pPr marL="742950" lvl="1" indent="-285750">
              <a:buFont typeface="Arial" panose="020B0604020202020204" pitchFamily="34" charset="0"/>
              <a:buChar char="•"/>
            </a:pPr>
            <a:r>
              <a:rPr lang="en-US" sz="3200" b="1" dirty="0"/>
              <a:t>Islamabad, Pak China Friendship Center</a:t>
            </a:r>
            <a:r>
              <a:rPr lang="en-US" sz="3200" dirty="0"/>
              <a:t> (Venue booked)</a:t>
            </a:r>
          </a:p>
          <a:p>
            <a:pPr marL="0" indent="0">
              <a:buNone/>
            </a:pPr>
            <a:r>
              <a:rPr lang="en-US" sz="3200" b="1" dirty="0">
                <a:solidFill>
                  <a:schemeClr val="accent2"/>
                </a:solidFill>
              </a:rPr>
              <a:t>Funds Collected</a:t>
            </a:r>
            <a:r>
              <a:rPr lang="en-US" sz="3200" dirty="0">
                <a:solidFill>
                  <a:schemeClr val="accent2"/>
                </a:solidFill>
              </a:rPr>
              <a:t>:</a:t>
            </a:r>
          </a:p>
          <a:p>
            <a:pPr lvl="1"/>
            <a:r>
              <a:rPr lang="en-US" sz="3200" dirty="0"/>
              <a:t>VSO 2.4 Million</a:t>
            </a:r>
          </a:p>
          <a:p>
            <a:pPr lvl="1"/>
            <a:r>
              <a:rPr lang="en-US" sz="3200" dirty="0"/>
              <a:t>LGS  . 5 Million</a:t>
            </a:r>
          </a:p>
          <a:p>
            <a:pPr marL="457200" lvl="1" indent="0">
              <a:buNone/>
            </a:pPr>
            <a:endParaRPr lang="en-US" sz="3200" dirty="0"/>
          </a:p>
        </p:txBody>
      </p:sp>
      <p:sp>
        <p:nvSpPr>
          <p:cNvPr id="14" name="Content Placeholder 13">
            <a:extLst>
              <a:ext uri="{FF2B5EF4-FFF2-40B4-BE49-F238E27FC236}">
                <a16:creationId xmlns:a16="http://schemas.microsoft.com/office/drawing/2014/main" id="{A3864A05-C347-EC06-C3B5-599D1CA3723E}"/>
              </a:ext>
            </a:extLst>
          </p:cNvPr>
          <p:cNvSpPr>
            <a:spLocks noGrp="1"/>
          </p:cNvSpPr>
          <p:nvPr>
            <p:ph sz="half" idx="2"/>
          </p:nvPr>
        </p:nvSpPr>
        <p:spPr>
          <a:xfrm>
            <a:off x="6172202" y="1290613"/>
            <a:ext cx="5181600" cy="3024909"/>
          </a:xfrm>
        </p:spPr>
        <p:txBody>
          <a:bodyPr>
            <a:normAutofit lnSpcReduction="10000"/>
          </a:bodyPr>
          <a:lstStyle/>
          <a:p>
            <a:pPr marL="0" indent="0">
              <a:buNone/>
            </a:pPr>
            <a:r>
              <a:rPr lang="en-US" sz="3200" b="1" dirty="0">
                <a:solidFill>
                  <a:schemeClr val="accent2"/>
                </a:solidFill>
              </a:rPr>
              <a:t>Next Steps</a:t>
            </a:r>
            <a:r>
              <a:rPr lang="en-US" sz="3200" dirty="0">
                <a:solidFill>
                  <a:schemeClr val="accent2"/>
                </a:solidFill>
              </a:rPr>
              <a:t>:</a:t>
            </a:r>
          </a:p>
          <a:p>
            <a:pPr marL="742950" lvl="1" indent="-285750">
              <a:buFont typeface="Arial" panose="020B0604020202020204" pitchFamily="34" charset="0"/>
              <a:buChar char="•"/>
            </a:pPr>
            <a:r>
              <a:rPr lang="en-US" sz="3200" dirty="0"/>
              <a:t>Secure more sponsors.</a:t>
            </a:r>
          </a:p>
          <a:p>
            <a:pPr marL="457200" lvl="1" indent="0">
              <a:buNone/>
            </a:pPr>
            <a:r>
              <a:rPr lang="en-US" sz="3200" dirty="0"/>
              <a:t>( Inputs/Links needed)</a:t>
            </a:r>
          </a:p>
          <a:p>
            <a:pPr marL="742950" lvl="1" indent="-285750">
              <a:buFont typeface="Arial" panose="020B0604020202020204" pitchFamily="34" charset="0"/>
              <a:buChar char="•"/>
            </a:pPr>
            <a:r>
              <a:rPr lang="en-US" sz="3200" dirty="0"/>
              <a:t>Finalize event schedule and logistics.</a:t>
            </a:r>
          </a:p>
          <a:p>
            <a:pPr marL="0" indent="0">
              <a:buNone/>
            </a:pPr>
            <a:endParaRPr lang="en-US" sz="3200" dirty="0"/>
          </a:p>
        </p:txBody>
      </p:sp>
      <p:sp>
        <p:nvSpPr>
          <p:cNvPr id="4" name="Slide Number Placeholder 3">
            <a:extLst>
              <a:ext uri="{FF2B5EF4-FFF2-40B4-BE49-F238E27FC236}">
                <a16:creationId xmlns:a16="http://schemas.microsoft.com/office/drawing/2014/main" id="{BBE4AAEA-40BE-7C47-B44A-32FF2704A143}"/>
              </a:ext>
            </a:extLst>
          </p:cNvPr>
          <p:cNvSpPr>
            <a:spLocks noGrp="1"/>
          </p:cNvSpPr>
          <p:nvPr>
            <p:ph type="sldNum" sz="quarter" idx="12"/>
          </p:nvPr>
        </p:nvSpPr>
        <p:spPr/>
        <p:txBody>
          <a:bodyPr/>
          <a:lstStyle/>
          <a:p>
            <a:fld id="{A2FC8D3F-21A8-4D6A-9D6F-1D4307D64EE6}" type="slidenum">
              <a:rPr lang="en-US" smtClean="0"/>
              <a:t>37</a:t>
            </a:fld>
            <a:endParaRPr lang="en-US"/>
          </a:p>
        </p:txBody>
      </p:sp>
    </p:spTree>
    <p:extLst>
      <p:ext uri="{BB962C8B-B14F-4D97-AF65-F5344CB8AC3E}">
        <p14:creationId xmlns:p14="http://schemas.microsoft.com/office/powerpoint/2010/main" val="1086425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8274-B615-5F07-1729-8133D26F4BC6}"/>
              </a:ext>
            </a:extLst>
          </p:cNvPr>
          <p:cNvSpPr>
            <a:spLocks noGrp="1"/>
          </p:cNvSpPr>
          <p:nvPr>
            <p:ph type="title"/>
          </p:nvPr>
        </p:nvSpPr>
        <p:spPr>
          <a:xfrm>
            <a:off x="373353" y="-211864"/>
            <a:ext cx="10515600" cy="1325563"/>
          </a:xfrm>
        </p:spPr>
        <p:txBody>
          <a:bodyPr>
            <a:normAutofit/>
          </a:bodyPr>
          <a:lstStyle/>
          <a:p>
            <a:r>
              <a:rPr lang="en-US" sz="4000" b="1" i="0" dirty="0" err="1">
                <a:solidFill>
                  <a:srgbClr val="EE2E5A"/>
                </a:solidFill>
                <a:effectLst/>
                <a:latin typeface="Montserrat" panose="00000500000000000000" pitchFamily="2" charset="0"/>
              </a:rPr>
              <a:t>Des</a:t>
            </a:r>
            <a:r>
              <a:rPr lang="en-US" sz="4000" b="1" i="0" dirty="0" err="1">
                <a:solidFill>
                  <a:schemeClr val="accent4"/>
                </a:solidFill>
                <a:effectLst/>
                <a:latin typeface="Montserrat" panose="00000500000000000000" pitchFamily="2" charset="0"/>
              </a:rPr>
              <a:t>I</a:t>
            </a:r>
            <a:r>
              <a:rPr lang="en-US" sz="4000" b="1" i="0" dirty="0" err="1">
                <a:solidFill>
                  <a:srgbClr val="EE2E5A"/>
                </a:solidFill>
                <a:effectLst/>
                <a:latin typeface="Montserrat" panose="00000500000000000000" pitchFamily="2" charset="0"/>
              </a:rPr>
              <a:t>gn</a:t>
            </a:r>
            <a:r>
              <a:rPr lang="en-US" sz="4000" b="1" i="0" dirty="0">
                <a:solidFill>
                  <a:srgbClr val="064125"/>
                </a:solidFill>
                <a:effectLst/>
                <a:latin typeface="Montserrat" panose="00000500000000000000" pitchFamily="2" charset="0"/>
              </a:rPr>
              <a:t> </a:t>
            </a:r>
            <a:r>
              <a:rPr lang="en-US" sz="4000" b="1" i="0" dirty="0">
                <a:solidFill>
                  <a:srgbClr val="EE2E5A"/>
                </a:solidFill>
                <a:effectLst/>
                <a:latin typeface="Montserrat" panose="00000500000000000000" pitchFamily="2" charset="0"/>
              </a:rPr>
              <a:t>for </a:t>
            </a:r>
            <a:r>
              <a:rPr lang="en-US" sz="4000" b="1" i="0" dirty="0" err="1">
                <a:solidFill>
                  <a:schemeClr val="accent4"/>
                </a:solidFill>
                <a:effectLst/>
                <a:latin typeface="Montserrat" panose="00000500000000000000" pitchFamily="2" charset="0"/>
              </a:rPr>
              <a:t>C</a:t>
            </a:r>
            <a:r>
              <a:rPr lang="en-US" sz="4000" b="1" i="0" dirty="0" err="1">
                <a:solidFill>
                  <a:srgbClr val="EE2E5A"/>
                </a:solidFill>
                <a:effectLst/>
                <a:latin typeface="Montserrat" panose="00000500000000000000" pitchFamily="2" charset="0"/>
              </a:rPr>
              <a:t>h</a:t>
            </a:r>
            <a:r>
              <a:rPr lang="en-US" sz="4000" b="1" i="0" dirty="0" err="1">
                <a:solidFill>
                  <a:schemeClr val="accent4"/>
                </a:solidFill>
                <a:effectLst/>
                <a:latin typeface="Montserrat" panose="00000500000000000000" pitchFamily="2" charset="0"/>
              </a:rPr>
              <a:t>A</a:t>
            </a:r>
            <a:r>
              <a:rPr lang="en-US" sz="4000" b="1" i="0" dirty="0" err="1">
                <a:solidFill>
                  <a:srgbClr val="EE2E5A"/>
                </a:solidFill>
                <a:effectLst/>
                <a:latin typeface="Montserrat" panose="00000500000000000000" pitchFamily="2" charset="0"/>
              </a:rPr>
              <a:t>nge</a:t>
            </a:r>
            <a:endParaRPr lang="en-US" sz="4000" b="1" dirty="0">
              <a:solidFill>
                <a:srgbClr val="EE2E5A"/>
              </a:solidFill>
            </a:endParaRPr>
          </a:p>
        </p:txBody>
      </p:sp>
      <p:sp>
        <p:nvSpPr>
          <p:cNvPr id="3" name="Content Placeholder 2">
            <a:extLst>
              <a:ext uri="{FF2B5EF4-FFF2-40B4-BE49-F238E27FC236}">
                <a16:creationId xmlns:a16="http://schemas.microsoft.com/office/drawing/2014/main" id="{EC688882-C521-6188-3C69-3E9EC82EA732}"/>
              </a:ext>
            </a:extLst>
          </p:cNvPr>
          <p:cNvSpPr>
            <a:spLocks noGrp="1"/>
          </p:cNvSpPr>
          <p:nvPr>
            <p:ph idx="1"/>
          </p:nvPr>
        </p:nvSpPr>
        <p:spPr>
          <a:xfrm>
            <a:off x="183572" y="1493261"/>
            <a:ext cx="6984979" cy="4351338"/>
          </a:xfrm>
        </p:spPr>
        <p:txBody>
          <a:bodyPr>
            <a:normAutofit lnSpcReduction="10000"/>
          </a:bodyPr>
          <a:lstStyle/>
          <a:p>
            <a:r>
              <a:rPr lang="en-US" sz="1800" dirty="0">
                <a:hlinkClick r:id="rId2"/>
              </a:rPr>
              <a:t>Ms. Baela Raza Jamil has been chosen to represent Pakistan in the Design For Change Global Network.</a:t>
            </a:r>
            <a:endParaRPr lang="en-US" sz="1800" dirty="0"/>
          </a:p>
          <a:p>
            <a:r>
              <a:rPr lang="en-US" sz="1800" dirty="0"/>
              <a:t>DFC is the largest global movement harnessing the power of children to create positive change, The movement is spearheaded by a global network of passionate community leaders, teachers, schools, children, and principals who are committed to instilling the 'I CAN' mindset in every child.</a:t>
            </a:r>
          </a:p>
          <a:p>
            <a:r>
              <a:rPr lang="en-US" sz="1800" dirty="0"/>
              <a:t>Using the simple and proven framework of 'Feel, Imagine, Do, Share' ( FIDS ), children around the world are empowered with the skills to design a more desirable and sustainable future - Today!</a:t>
            </a:r>
          </a:p>
          <a:p>
            <a:r>
              <a:rPr lang="en-US" sz="1800" dirty="0"/>
              <a:t>Previously, the Samina Saad Education Foundation served as Pakistan's representative within the DFC Global Network.</a:t>
            </a:r>
          </a:p>
          <a:p>
            <a:r>
              <a:rPr lang="en-US" sz="1800" dirty="0"/>
              <a:t>The Award Ceremony of the 2023 cycle will take place in Dubai in November 2024.</a:t>
            </a:r>
          </a:p>
        </p:txBody>
      </p:sp>
      <p:pic>
        <p:nvPicPr>
          <p:cNvPr id="1028" name="Picture 4" descr="DFC PAKISTAN – SSEF">
            <a:extLst>
              <a:ext uri="{FF2B5EF4-FFF2-40B4-BE49-F238E27FC236}">
                <a16:creationId xmlns:a16="http://schemas.microsoft.com/office/drawing/2014/main" id="{999F5023-02C2-F62F-297E-42C9BA5F06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0496" y="1936719"/>
            <a:ext cx="4577932" cy="268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631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51" y="2168646"/>
            <a:ext cx="2645087" cy="1013800"/>
          </a:xfrm>
        </p:spPr>
        <p:txBody>
          <a:bodyPr>
            <a:normAutofit fontScale="90000"/>
          </a:bodyPr>
          <a:lstStyle/>
          <a:p>
            <a:r>
              <a:rPr lang="en-US" sz="4000" b="1" dirty="0">
                <a:solidFill>
                  <a:schemeClr val="accent1">
                    <a:lumMod val="50000"/>
                  </a:schemeClr>
                </a:solidFill>
              </a:rPr>
              <a:t>New projects</a:t>
            </a:r>
          </a:p>
        </p:txBody>
      </p:sp>
      <p:sp>
        <p:nvSpPr>
          <p:cNvPr id="3" name="Content Placeholder 2"/>
          <p:cNvSpPr>
            <a:spLocks noGrp="1"/>
          </p:cNvSpPr>
          <p:nvPr>
            <p:ph idx="1"/>
          </p:nvPr>
        </p:nvSpPr>
        <p:spPr>
          <a:xfrm>
            <a:off x="3476446" y="345056"/>
            <a:ext cx="8535041" cy="6215542"/>
          </a:xfrm>
        </p:spPr>
        <p:txBody>
          <a:bodyPr>
            <a:normAutofit/>
          </a:bodyPr>
          <a:lstStyle/>
          <a:p>
            <a:pPr lvl="1"/>
            <a:r>
              <a:rPr lang="en-US" sz="2000" b="1" dirty="0"/>
              <a:t>FCDO/British Council Project 2024-2027- South Punjab and Merged Districts of KP</a:t>
            </a:r>
          </a:p>
          <a:p>
            <a:pPr marL="324000" lvl="1" indent="0">
              <a:buNone/>
            </a:pPr>
            <a:r>
              <a:rPr lang="en-US" sz="2000" b="1" dirty="0"/>
              <a:t>	 </a:t>
            </a:r>
            <a:r>
              <a:rPr lang="en-US" sz="2000" dirty="0">
                <a:hlinkClick r:id="rId2"/>
              </a:rPr>
              <a:t>"Girls and Out of School Children: Action for Learning (GOAL)”: Khilo aur Barho, Action for Learning</a:t>
            </a:r>
          </a:p>
          <a:p>
            <a:pPr lvl="1"/>
            <a:r>
              <a:rPr lang="en-US" sz="2000" b="1" dirty="0"/>
              <a:t>Room to Read (PLP) approved for Sept. 2024 to December 2025</a:t>
            </a:r>
            <a:endParaRPr lang="en-US" sz="2000" dirty="0"/>
          </a:p>
          <a:p>
            <a:pPr lvl="1"/>
            <a:r>
              <a:rPr lang="en-US" sz="2000" b="1" dirty="0"/>
              <a:t>Oxford Policy Management (OPM) agreed for Sindh – Teaching at the Right Level (TARL) Foundational Learning</a:t>
            </a:r>
            <a:endParaRPr lang="en-US" sz="2000" dirty="0"/>
          </a:p>
          <a:p>
            <a:pPr lvl="1"/>
            <a:r>
              <a:rPr lang="en-US" sz="2000" b="1" dirty="0"/>
              <a:t>Malala Fund for Sindh province </a:t>
            </a:r>
            <a:endParaRPr lang="en-US" sz="2000" dirty="0"/>
          </a:p>
          <a:p>
            <a:pPr lvl="1"/>
            <a:r>
              <a:rPr lang="en-US" sz="2000" b="1" dirty="0"/>
              <a:t>UNICEF SERVICES study for Sindh province</a:t>
            </a:r>
          </a:p>
          <a:p>
            <a:pPr lvl="1"/>
            <a:r>
              <a:rPr lang="en-US" sz="2000" b="1" dirty="0"/>
              <a:t>SELECT – SELD-World Bank </a:t>
            </a:r>
          </a:p>
          <a:p>
            <a:pPr lvl="1"/>
            <a:r>
              <a:rPr lang="en-US" sz="2000" b="1" dirty="0" err="1"/>
              <a:t>ConnectEd</a:t>
            </a:r>
            <a:r>
              <a:rPr lang="en-US" sz="2000" b="1" dirty="0"/>
              <a:t> Phone Based Tutoring Pilot Kasur-Bahawalpur with Youth Impact</a:t>
            </a:r>
          </a:p>
          <a:p>
            <a:pPr lvl="1"/>
            <a:r>
              <a:rPr lang="en-US" sz="2000" b="1" dirty="0"/>
              <a:t>Other Initiatives:   ITA @25 </a:t>
            </a:r>
            <a:endParaRPr lang="en-US" sz="2000" dirty="0"/>
          </a:p>
        </p:txBody>
      </p:sp>
    </p:spTree>
    <p:extLst>
      <p:ext uri="{BB962C8B-B14F-4D97-AF65-F5344CB8AC3E}">
        <p14:creationId xmlns:p14="http://schemas.microsoft.com/office/powerpoint/2010/main" val="1735236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7919-1BC2-2211-4E75-F7634A24A2EC}"/>
              </a:ext>
            </a:extLst>
          </p:cNvPr>
          <p:cNvSpPr>
            <a:spLocks noGrp="1"/>
          </p:cNvSpPr>
          <p:nvPr>
            <p:ph type="title"/>
          </p:nvPr>
        </p:nvSpPr>
        <p:spPr>
          <a:xfrm>
            <a:off x="339436" y="95273"/>
            <a:ext cx="10515600" cy="771488"/>
          </a:xfrm>
        </p:spPr>
        <p:txBody>
          <a:bodyPr/>
          <a:lstStyle/>
          <a:p>
            <a:r>
              <a:rPr lang="en-US" b="1" dirty="0">
                <a:solidFill>
                  <a:schemeClr val="accent1">
                    <a:lumMod val="50000"/>
                  </a:schemeClr>
                </a:solidFill>
                <a:latin typeface="Montserrat" panose="00000500000000000000" pitchFamily="2" charset="0"/>
              </a:rPr>
              <a:t>ITA’s Digital Presence </a:t>
            </a: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id="{520198FE-85F5-FF87-3638-226B7E904F24}"/>
              </a:ext>
            </a:extLst>
          </p:cNvPr>
          <p:cNvSpPr>
            <a:spLocks noGrp="1"/>
          </p:cNvSpPr>
          <p:nvPr>
            <p:ph idx="1"/>
          </p:nvPr>
        </p:nvSpPr>
        <p:spPr>
          <a:xfrm>
            <a:off x="339436" y="928547"/>
            <a:ext cx="10515600" cy="5452286"/>
          </a:xfrm>
        </p:spPr>
        <p:txBody>
          <a:bodyPr>
            <a:normAutofit/>
          </a:bodyPr>
          <a:lstStyle/>
          <a:p>
            <a:pPr marL="0" indent="0">
              <a:buNone/>
            </a:pPr>
            <a:r>
              <a:rPr lang="en-US" sz="1800" b="1" dirty="0"/>
              <a:t>ITA Digital Team's Current Projects</a:t>
            </a:r>
          </a:p>
          <a:p>
            <a:pPr marL="0" indent="0">
              <a:buNone/>
            </a:pPr>
            <a:endParaRPr lang="en-US" sz="1800" b="1" dirty="0"/>
          </a:p>
          <a:p>
            <a:pPr marL="0" indent="0">
              <a:buNone/>
            </a:pPr>
            <a:r>
              <a:rPr lang="en-US" sz="1800" b="1" dirty="0"/>
              <a:t>Video Series:</a:t>
            </a:r>
          </a:p>
          <a:p>
            <a:r>
              <a:rPr lang="en-US" sz="1800" dirty="0"/>
              <a:t>Menstrual Hygiene Awareness</a:t>
            </a:r>
          </a:p>
          <a:p>
            <a:r>
              <a:rPr lang="en-US" sz="1800" dirty="0" err="1"/>
              <a:t>Mahol</a:t>
            </a:r>
            <a:r>
              <a:rPr lang="en-US" sz="1800" dirty="0"/>
              <a:t> </a:t>
            </a:r>
            <a:r>
              <a:rPr lang="en-US" sz="1800" dirty="0" err="1"/>
              <a:t>Saheliyan</a:t>
            </a:r>
            <a:r>
              <a:rPr lang="en-US" sz="1800" dirty="0"/>
              <a:t> - Climate Change Series</a:t>
            </a:r>
          </a:p>
          <a:p>
            <a:pPr marL="0" indent="0">
              <a:buNone/>
            </a:pPr>
            <a:r>
              <a:rPr lang="en-US" sz="1400" dirty="0"/>
              <a:t>*(Please click on the video to watch)</a:t>
            </a:r>
          </a:p>
          <a:p>
            <a:endParaRPr lang="en-US" sz="1800" dirty="0"/>
          </a:p>
          <a:p>
            <a:pPr marL="0" indent="0">
              <a:buNone/>
            </a:pPr>
            <a:r>
              <a:rPr lang="en-US" sz="1800" b="1" dirty="0"/>
              <a:t>Interactive Educational Content:</a:t>
            </a:r>
          </a:p>
          <a:p>
            <a:r>
              <a:rPr lang="en-US" sz="1800" dirty="0"/>
              <a:t>11 Interactive Audio-visual Instructions (IAVI) Materials</a:t>
            </a:r>
          </a:p>
          <a:p>
            <a:pPr marL="0" indent="0">
              <a:buNone/>
            </a:pPr>
            <a:endParaRPr lang="en-US" sz="1800" dirty="0"/>
          </a:p>
          <a:p>
            <a:pPr marL="0" indent="0">
              <a:buNone/>
            </a:pPr>
            <a:r>
              <a:rPr lang="en-US" sz="1800" b="1" dirty="0"/>
              <a:t>Digital Platforms:</a:t>
            </a:r>
          </a:p>
          <a:p>
            <a:r>
              <a:rPr lang="en-US" sz="1800" dirty="0"/>
              <a:t>SELECT SELECT LMS-Based App</a:t>
            </a:r>
          </a:p>
          <a:p>
            <a:r>
              <a:rPr lang="en-US" sz="1800" dirty="0"/>
              <a:t>ASER App</a:t>
            </a:r>
          </a:p>
        </p:txBody>
      </p:sp>
      <p:pic>
        <p:nvPicPr>
          <p:cNvPr id="5" name="Picture 4">
            <a:extLst>
              <a:ext uri="{FF2B5EF4-FFF2-40B4-BE49-F238E27FC236}">
                <a16:creationId xmlns:a16="http://schemas.microsoft.com/office/drawing/2014/main" id="{B9D09DFE-7150-224D-9D91-3D68FF336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676" y="230044"/>
            <a:ext cx="3196937" cy="1798277"/>
          </a:xfrm>
          <a:prstGeom prst="rect">
            <a:avLst/>
          </a:prstGeom>
        </p:spPr>
      </p:pic>
      <p:pic>
        <p:nvPicPr>
          <p:cNvPr id="7" name="Picture 6">
            <a:extLst>
              <a:ext uri="{FF2B5EF4-FFF2-40B4-BE49-F238E27FC236}">
                <a16:creationId xmlns:a16="http://schemas.microsoft.com/office/drawing/2014/main" id="{58B003BF-8A16-D508-DA75-424CE0B90F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666" y="1129182"/>
            <a:ext cx="3289556" cy="1850376"/>
          </a:xfrm>
          <a:prstGeom prst="rect">
            <a:avLst/>
          </a:prstGeom>
        </p:spPr>
      </p:pic>
      <p:pic>
        <p:nvPicPr>
          <p:cNvPr id="8" name="WhatsApp Video 2024-09-18 at 11.12.17_6aefed86">
            <a:hlinkClick r:id="" action="ppaction://media"/>
            <a:extLst>
              <a:ext uri="{FF2B5EF4-FFF2-40B4-BE49-F238E27FC236}">
                <a16:creationId xmlns:a16="http://schemas.microsoft.com/office/drawing/2014/main" id="{CECC21D4-D72F-D43C-ED2A-25BF22A0CE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37750" y="3180193"/>
            <a:ext cx="4544292" cy="2556164"/>
          </a:xfrm>
          <a:prstGeom prst="rect">
            <a:avLst/>
          </a:prstGeom>
        </p:spPr>
      </p:pic>
    </p:spTree>
    <p:extLst>
      <p:ext uri="{BB962C8B-B14F-4D97-AF65-F5344CB8AC3E}">
        <p14:creationId xmlns:p14="http://schemas.microsoft.com/office/powerpoint/2010/main" val="250517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10" y="661656"/>
            <a:ext cx="3509456" cy="982425"/>
          </a:xfrm>
        </p:spPr>
        <p:txBody>
          <a:bodyPr>
            <a:normAutofit fontScale="90000"/>
          </a:bodyPr>
          <a:lstStyle/>
          <a:p>
            <a:r>
              <a:rPr lang="en-US" sz="3600" b="1" dirty="0">
                <a:latin typeface="+mn-lt"/>
              </a:rPr>
              <a:t>Digitalization </a:t>
            </a:r>
            <a:br>
              <a:rPr lang="en-US" sz="3600" b="1" dirty="0">
                <a:latin typeface="+mn-lt"/>
              </a:rPr>
            </a:br>
            <a:r>
              <a:rPr lang="en-US" sz="3600" b="1" dirty="0">
                <a:latin typeface="+mn-lt"/>
              </a:rPr>
              <a:t>at ITA- UPDATES </a:t>
            </a:r>
            <a:endParaRPr lang="en-US" sz="1600" cap="none" dirty="0"/>
          </a:p>
        </p:txBody>
      </p:sp>
      <p:sp>
        <p:nvSpPr>
          <p:cNvPr id="3" name="Content Placeholder 2"/>
          <p:cNvSpPr>
            <a:spLocks noGrp="1"/>
          </p:cNvSpPr>
          <p:nvPr>
            <p:ph idx="1"/>
          </p:nvPr>
        </p:nvSpPr>
        <p:spPr>
          <a:xfrm>
            <a:off x="5363736" y="379141"/>
            <a:ext cx="6340744" cy="6271972"/>
          </a:xfrm>
        </p:spPr>
        <p:txBody>
          <a:bodyPr>
            <a:noAutofit/>
          </a:bodyPr>
          <a:lstStyle/>
          <a:p>
            <a:pPr marL="0" indent="0">
              <a:spcBef>
                <a:spcPts val="0"/>
              </a:spcBef>
              <a:spcAft>
                <a:spcPts val="0"/>
              </a:spcAft>
              <a:buNone/>
            </a:pPr>
            <a:r>
              <a:rPr lang="en-US" sz="1400" b="1" dirty="0"/>
              <a:t>DIGITAL MOBILE APPS</a:t>
            </a:r>
          </a:p>
          <a:p>
            <a:pPr>
              <a:spcBef>
                <a:spcPts val="0"/>
              </a:spcBef>
              <a:spcAft>
                <a:spcPts val="0"/>
              </a:spcAft>
            </a:pPr>
            <a:r>
              <a:rPr lang="en-US" sz="1400" dirty="0"/>
              <a:t>Working on Upgradation of ASER Survey Mobile App</a:t>
            </a:r>
          </a:p>
          <a:p>
            <a:pPr>
              <a:spcBef>
                <a:spcPts val="0"/>
              </a:spcBef>
              <a:spcAft>
                <a:spcPts val="0"/>
              </a:spcAft>
            </a:pPr>
            <a:r>
              <a:rPr lang="en-US" sz="1400" dirty="0"/>
              <a:t>Completed UI/UX phase of ASER-FLN Mobile and the development team is working on its finalization phase which will be completed in December and ready for piloting </a:t>
            </a:r>
          </a:p>
          <a:p>
            <a:pPr>
              <a:spcBef>
                <a:spcPts val="0"/>
              </a:spcBef>
              <a:spcAft>
                <a:spcPts val="0"/>
              </a:spcAft>
            </a:pPr>
            <a:r>
              <a:rPr lang="en-US" sz="1400" dirty="0"/>
              <a:t>In process of hiring the development team for our Mobile App based on our </a:t>
            </a:r>
            <a:r>
              <a:rPr lang="en-US" sz="1400" b="1" dirty="0"/>
              <a:t>SELECT Project</a:t>
            </a:r>
            <a:r>
              <a:rPr lang="en-US" sz="1400" dirty="0"/>
              <a:t>.</a:t>
            </a:r>
          </a:p>
          <a:p>
            <a:pPr>
              <a:spcBef>
                <a:spcPts val="0"/>
              </a:spcBef>
              <a:spcAft>
                <a:spcPts val="0"/>
              </a:spcAft>
            </a:pPr>
            <a:r>
              <a:rPr lang="en-US" sz="1400" dirty="0"/>
              <a:t>Plan to develop an ERP Software to digitalize our internal Systems processes and procedures </a:t>
            </a:r>
            <a:r>
              <a:rPr lang="en-US" sz="1400" dirty="0" err="1"/>
              <a:t>e.g</a:t>
            </a:r>
            <a:r>
              <a:rPr lang="en-US" sz="1400" dirty="0"/>
              <a:t> HRM, Inventory, Finance, Travel etc.</a:t>
            </a:r>
          </a:p>
          <a:p>
            <a:pPr>
              <a:spcBef>
                <a:spcPts val="0"/>
              </a:spcBef>
              <a:spcAft>
                <a:spcPts val="0"/>
              </a:spcAft>
            </a:pPr>
            <a:r>
              <a:rPr lang="en-US" sz="1400" dirty="0"/>
              <a:t>In-house creation of Digital content for our digital platforms </a:t>
            </a:r>
          </a:p>
          <a:p>
            <a:pPr marL="0" indent="0">
              <a:spcBef>
                <a:spcPts val="0"/>
              </a:spcBef>
              <a:spcAft>
                <a:spcPts val="0"/>
              </a:spcAft>
              <a:buNone/>
            </a:pPr>
            <a:endParaRPr lang="en-US" sz="1400" dirty="0"/>
          </a:p>
          <a:p>
            <a:pPr marL="0" indent="0">
              <a:spcBef>
                <a:spcPts val="0"/>
              </a:spcBef>
              <a:spcAft>
                <a:spcPts val="0"/>
              </a:spcAft>
              <a:buNone/>
            </a:pPr>
            <a:r>
              <a:rPr lang="en-US" sz="1400" b="1" dirty="0"/>
              <a:t>Digital Learning Content And Materials </a:t>
            </a:r>
          </a:p>
          <a:p>
            <a:pPr marL="0" indent="0">
              <a:spcBef>
                <a:spcPts val="0"/>
              </a:spcBef>
              <a:spcAft>
                <a:spcPts val="0"/>
              </a:spcAft>
              <a:buNone/>
            </a:pPr>
            <a:endParaRPr lang="en-US" sz="1400" b="1" dirty="0"/>
          </a:p>
          <a:p>
            <a:pPr marL="0" indent="0">
              <a:spcBef>
                <a:spcPts val="0"/>
              </a:spcBef>
              <a:spcAft>
                <a:spcPts val="0"/>
              </a:spcAft>
              <a:buNone/>
            </a:pPr>
            <a:endParaRPr lang="en-US" sz="1400" b="1" dirty="0"/>
          </a:p>
          <a:p>
            <a:pPr marL="0" indent="0">
              <a:spcBef>
                <a:spcPts val="0"/>
              </a:spcBef>
              <a:spcAft>
                <a:spcPts val="0"/>
              </a:spcAft>
              <a:buNone/>
            </a:pPr>
            <a:r>
              <a:rPr lang="en-US" sz="1400" b="1" dirty="0"/>
              <a:t>Digital Marketing and Outreach</a:t>
            </a:r>
          </a:p>
          <a:p>
            <a:pPr>
              <a:spcBef>
                <a:spcPts val="0"/>
              </a:spcBef>
              <a:spcAft>
                <a:spcPts val="0"/>
              </a:spcAft>
            </a:pPr>
            <a:r>
              <a:rPr lang="en-US" sz="1400" dirty="0"/>
              <a:t>Implementing Google analytics tools to better understand audience/users behavior</a:t>
            </a:r>
          </a:p>
          <a:p>
            <a:pPr>
              <a:spcBef>
                <a:spcPts val="0"/>
              </a:spcBef>
              <a:spcAft>
                <a:spcPts val="0"/>
              </a:spcAft>
            </a:pPr>
            <a:r>
              <a:rPr lang="en-US" sz="1400" dirty="0"/>
              <a:t>Optimizing SEO, email campaigns, and social media for broader reach of our content and campaigns.</a:t>
            </a:r>
          </a:p>
          <a:p>
            <a:pPr>
              <a:spcBef>
                <a:spcPts val="0"/>
              </a:spcBef>
              <a:spcAft>
                <a:spcPts val="0"/>
              </a:spcAft>
            </a:pPr>
            <a:r>
              <a:rPr lang="en-US" sz="1400" dirty="0"/>
              <a:t>Creating a content strategy that focuses on engagement and community-building.</a:t>
            </a:r>
          </a:p>
          <a:p>
            <a:pPr>
              <a:spcBef>
                <a:spcPts val="0"/>
              </a:spcBef>
              <a:spcAft>
                <a:spcPts val="0"/>
              </a:spcAft>
            </a:pPr>
            <a:r>
              <a:rPr lang="en-US" sz="1400" dirty="0"/>
              <a:t>Creating YouTube playlists for better understating of the viewers and also optimizing the ITA’ channels</a:t>
            </a:r>
          </a:p>
          <a:p>
            <a:pPr marL="0" indent="0">
              <a:spcBef>
                <a:spcPts val="0"/>
              </a:spcBef>
              <a:spcAft>
                <a:spcPts val="0"/>
              </a:spcAft>
              <a:buNone/>
            </a:pPr>
            <a:br>
              <a:rPr lang="en-US" sz="1400" b="1" dirty="0"/>
            </a:br>
            <a:r>
              <a:rPr lang="en-US" sz="1400" b="1" dirty="0"/>
              <a:t>Cybersecurity Enhancements</a:t>
            </a:r>
          </a:p>
          <a:p>
            <a:pPr>
              <a:spcBef>
                <a:spcPts val="0"/>
              </a:spcBef>
              <a:spcAft>
                <a:spcPts val="0"/>
              </a:spcAft>
            </a:pPr>
            <a:r>
              <a:rPr lang="en-US" sz="1400" dirty="0"/>
              <a:t>Strengthening data protection policies (firewalls, encryption, two-factor authentication)</a:t>
            </a:r>
            <a:endParaRPr lang="en-US" sz="1400" b="1" dirty="0"/>
          </a:p>
          <a:p>
            <a:pPr marL="0" indent="0">
              <a:spcBef>
                <a:spcPts val="0"/>
              </a:spcBef>
              <a:spcAft>
                <a:spcPts val="0"/>
              </a:spcAft>
              <a:buNone/>
            </a:pPr>
            <a:endParaRPr lang="en-US" sz="1400" b="1" dirty="0"/>
          </a:p>
          <a:p>
            <a:pPr marL="0" indent="0">
              <a:spcBef>
                <a:spcPts val="0"/>
              </a:spcBef>
              <a:spcAft>
                <a:spcPts val="0"/>
              </a:spcAft>
              <a:buNone/>
            </a:pPr>
            <a:endParaRPr lang="en-US" sz="1400" dirty="0"/>
          </a:p>
        </p:txBody>
      </p:sp>
      <p:sp>
        <p:nvSpPr>
          <p:cNvPr id="5" name="TextBox 4">
            <a:extLst>
              <a:ext uri="{FF2B5EF4-FFF2-40B4-BE49-F238E27FC236}">
                <a16:creationId xmlns:a16="http://schemas.microsoft.com/office/drawing/2014/main" id="{A94E4739-5F67-4AE8-0C62-DAA36B528D50}"/>
              </a:ext>
            </a:extLst>
          </p:cNvPr>
          <p:cNvSpPr txBox="1"/>
          <p:nvPr/>
        </p:nvSpPr>
        <p:spPr>
          <a:xfrm>
            <a:off x="398310" y="2056089"/>
            <a:ext cx="4561217" cy="3170099"/>
          </a:xfrm>
          <a:prstGeom prst="rect">
            <a:avLst/>
          </a:prstGeom>
          <a:noFill/>
        </p:spPr>
        <p:txBody>
          <a:bodyPr wrap="square">
            <a:spAutoFit/>
          </a:bodyPr>
          <a:lstStyle/>
          <a:p>
            <a:r>
              <a:rPr lang="en-US" sz="2000" b="1" dirty="0">
                <a:latin typeface="+mn-lt"/>
              </a:rPr>
              <a:t>Infrastructure Modernization</a:t>
            </a:r>
            <a:br>
              <a:rPr lang="en-US" sz="4400" dirty="0"/>
            </a:br>
            <a:r>
              <a:rPr lang="en-US" sz="1800" cap="none" dirty="0"/>
              <a:t>We are currently using following given Microsoft services and plan to upgrade legacy/upgraded licenses based systems (</a:t>
            </a:r>
            <a:r>
              <a:rPr lang="en-US" sz="1800" cap="none" dirty="0" err="1"/>
              <a:t>e,g</a:t>
            </a:r>
            <a:r>
              <a:rPr lang="en-US" sz="1800" cap="none" dirty="0"/>
              <a:t>., Servers, software), also plan to buy the paid services of Microsoft Operating systems.</a:t>
            </a:r>
            <a:br>
              <a:rPr lang="en-US" sz="1800" cap="none" dirty="0"/>
            </a:br>
            <a:br>
              <a:rPr lang="en-US" sz="1800" cap="none" dirty="0"/>
            </a:br>
            <a:r>
              <a:rPr lang="en-US" sz="1800" b="1" cap="none" dirty="0"/>
              <a:t>Cloud Based Services (Microsoft)</a:t>
            </a:r>
            <a:br>
              <a:rPr lang="en-US" sz="1800" cap="none" dirty="0"/>
            </a:br>
            <a:r>
              <a:rPr lang="en-US" sz="1800" cap="none" dirty="0"/>
              <a:t>Microsoft Education A1, A3, and A5.</a:t>
            </a:r>
            <a:br>
              <a:rPr lang="en-US" sz="1800" cap="none" dirty="0"/>
            </a:br>
            <a:r>
              <a:rPr lang="en-US" sz="1800" cap="none" dirty="0"/>
              <a:t>6 Microsoft accounts ( five A3 and one A5)</a:t>
            </a:r>
            <a:br>
              <a:rPr lang="en-US" sz="1800" cap="none" dirty="0"/>
            </a:br>
            <a:r>
              <a:rPr lang="en-US" sz="1800" cap="none" dirty="0"/>
              <a:t>500 free Microsoft A1 for Faculty accounts</a:t>
            </a:r>
            <a:endParaRPr lang="en-US" dirty="0"/>
          </a:p>
        </p:txBody>
      </p:sp>
    </p:spTree>
    <p:extLst>
      <p:ext uri="{BB962C8B-B14F-4D97-AF65-F5344CB8AC3E}">
        <p14:creationId xmlns:p14="http://schemas.microsoft.com/office/powerpoint/2010/main" val="2030073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302" y="2113472"/>
            <a:ext cx="4353117" cy="1876245"/>
          </a:xfrm>
        </p:spPr>
        <p:txBody>
          <a:bodyPr>
            <a:normAutofit fontScale="90000"/>
          </a:bodyPr>
          <a:lstStyle/>
          <a:p>
            <a:r>
              <a:rPr lang="en-US" sz="4000" b="1" dirty="0">
                <a:solidFill>
                  <a:schemeClr val="accent1">
                    <a:lumMod val="50000"/>
                  </a:schemeClr>
                </a:solidFill>
              </a:rPr>
              <a:t>Desktop Publishing &amp; design dept</a:t>
            </a:r>
          </a:p>
        </p:txBody>
      </p:sp>
      <p:sp>
        <p:nvSpPr>
          <p:cNvPr id="5" name="Content Placeholder 4">
            <a:extLst>
              <a:ext uri="{FF2B5EF4-FFF2-40B4-BE49-F238E27FC236}">
                <a16:creationId xmlns:a16="http://schemas.microsoft.com/office/drawing/2014/main" id="{B1B3A4DE-3452-7648-904D-42267866FE0E}"/>
              </a:ext>
            </a:extLst>
          </p:cNvPr>
          <p:cNvSpPr>
            <a:spLocks noGrp="1"/>
          </p:cNvSpPr>
          <p:nvPr>
            <p:ph idx="1"/>
          </p:nvPr>
        </p:nvSpPr>
        <p:spPr>
          <a:xfrm>
            <a:off x="5003321" y="362309"/>
            <a:ext cx="6469463" cy="5746657"/>
          </a:xfrm>
        </p:spPr>
        <p:txBody>
          <a:bodyPr>
            <a:normAutofit/>
          </a:bodyPr>
          <a:lstStyle/>
          <a:p>
            <a:r>
              <a:rPr lang="en-US" dirty="0"/>
              <a:t>PLP 28 Punjabi  &amp; Saraiki books </a:t>
            </a:r>
          </a:p>
          <a:p>
            <a:r>
              <a:rPr lang="en-US" dirty="0"/>
              <a:t>12 new books</a:t>
            </a:r>
          </a:p>
          <a:p>
            <a:r>
              <a:rPr lang="en-US" dirty="0"/>
              <a:t>PMIU Books Sales to School Education Department  (9000 schools by end of 2024) </a:t>
            </a:r>
          </a:p>
          <a:p>
            <a:r>
              <a:rPr lang="en-US" dirty="0"/>
              <a:t>PLF Islamabad poster and design</a:t>
            </a:r>
          </a:p>
          <a:p>
            <a:r>
              <a:rPr lang="en-US" dirty="0"/>
              <a:t>ASER District Directories </a:t>
            </a:r>
          </a:p>
          <a:p>
            <a:r>
              <a:rPr lang="en-US" dirty="0"/>
              <a:t>SELECT Project Sindh material </a:t>
            </a:r>
          </a:p>
          <a:p>
            <a:r>
              <a:rPr lang="en-US" dirty="0"/>
              <a:t>SRM Punjab - </a:t>
            </a:r>
            <a:r>
              <a:rPr lang="en-US" dirty="0" err="1"/>
              <a:t>TaRL</a:t>
            </a:r>
            <a:r>
              <a:rPr lang="en-US" dirty="0"/>
              <a:t> Material  - </a:t>
            </a:r>
            <a:r>
              <a:rPr lang="en-US" dirty="0" err="1"/>
              <a:t>TaRL</a:t>
            </a:r>
            <a:r>
              <a:rPr lang="en-US" dirty="0"/>
              <a:t> KP and South Punjab</a:t>
            </a:r>
          </a:p>
          <a:p>
            <a:r>
              <a:rPr lang="en-US" dirty="0" err="1"/>
              <a:t>ConnectEd</a:t>
            </a:r>
            <a:endParaRPr lang="en-US" dirty="0"/>
          </a:p>
          <a:p>
            <a:r>
              <a:rPr lang="en-US" dirty="0"/>
              <a:t>MHM / Youth project material</a:t>
            </a:r>
          </a:p>
          <a:p>
            <a:r>
              <a:rPr lang="en-US" dirty="0"/>
              <a:t>Monthly newsletters</a:t>
            </a:r>
          </a:p>
          <a:p>
            <a:r>
              <a:rPr lang="en-US" dirty="0"/>
              <a:t>Social media posts and campaigns</a:t>
            </a:r>
          </a:p>
          <a:p>
            <a:r>
              <a:rPr lang="en-US" dirty="0"/>
              <a:t>International days &amp; events </a:t>
            </a:r>
          </a:p>
          <a:p>
            <a:r>
              <a:rPr lang="en-US" dirty="0"/>
              <a:t>Webinars and activities designed material</a:t>
            </a:r>
          </a:p>
        </p:txBody>
      </p:sp>
    </p:spTree>
    <p:extLst>
      <p:ext uri="{BB962C8B-B14F-4D97-AF65-F5344CB8AC3E}">
        <p14:creationId xmlns:p14="http://schemas.microsoft.com/office/powerpoint/2010/main" val="192663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7FE08-957B-AE47-87C4-22BCA86F84D3}"/>
              </a:ext>
            </a:extLst>
          </p:cNvPr>
          <p:cNvSpPr>
            <a:spLocks noGrp="1"/>
          </p:cNvSpPr>
          <p:nvPr>
            <p:ph type="title"/>
          </p:nvPr>
        </p:nvSpPr>
        <p:spPr>
          <a:xfrm>
            <a:off x="425917" y="184763"/>
            <a:ext cx="11029616" cy="703950"/>
          </a:xfrm>
        </p:spPr>
        <p:txBody>
          <a:bodyPr/>
          <a:lstStyle/>
          <a:p>
            <a:pPr algn="ctr"/>
            <a:r>
              <a:rPr lang="en-US" dirty="0"/>
              <a:t>GOVERNANCE &amp; EAD UPDATES </a:t>
            </a:r>
          </a:p>
        </p:txBody>
      </p:sp>
      <p:sp>
        <p:nvSpPr>
          <p:cNvPr id="3" name="Content Placeholder 2">
            <a:extLst>
              <a:ext uri="{FF2B5EF4-FFF2-40B4-BE49-F238E27FC236}">
                <a16:creationId xmlns:a16="http://schemas.microsoft.com/office/drawing/2014/main" id="{1CD740F4-C15B-5F48-B125-BB06C24CB86B}"/>
              </a:ext>
            </a:extLst>
          </p:cNvPr>
          <p:cNvSpPr>
            <a:spLocks noGrp="1"/>
          </p:cNvSpPr>
          <p:nvPr>
            <p:ph idx="1"/>
          </p:nvPr>
        </p:nvSpPr>
        <p:spPr>
          <a:xfrm>
            <a:off x="581193" y="1017918"/>
            <a:ext cx="4724052" cy="4840882"/>
          </a:xfrm>
        </p:spPr>
        <p:txBody>
          <a:bodyPr>
            <a:normAutofit/>
          </a:bodyPr>
          <a:lstStyle/>
          <a:p>
            <a:pPr algn="l">
              <a:buFont typeface="Arial" panose="020B0604020202020204" pitchFamily="34" charset="0"/>
              <a:buChar char="•"/>
            </a:pPr>
            <a:r>
              <a:rPr lang="en-US" b="0" i="0" dirty="0">
                <a:solidFill>
                  <a:srgbClr val="222222"/>
                </a:solidFill>
                <a:effectLst/>
                <a:latin typeface="verdana" panose="020B0604030504040204" pitchFamily="34" charset="0"/>
              </a:rPr>
              <a:t>Lahore High Court has declared EAD as Null and Void (Copy of decision is attached)</a:t>
            </a:r>
          </a:p>
          <a:p>
            <a:pPr algn="l">
              <a:buFont typeface="Arial" panose="020B0604020202020204" pitchFamily="34" charset="0"/>
              <a:buChar char="•"/>
            </a:pPr>
            <a:r>
              <a:rPr lang="en-US" b="0" i="0" dirty="0">
                <a:solidFill>
                  <a:srgbClr val="222222"/>
                </a:solidFill>
                <a:effectLst/>
                <a:latin typeface="verdana" panose="020B0604030504040204" pitchFamily="34" charset="0"/>
              </a:rPr>
              <a:t>Now We have to wait for next development on subject matter to start applications for new projects</a:t>
            </a:r>
          </a:p>
          <a:p>
            <a:pPr algn="l">
              <a:buFont typeface="Arial" panose="020B0604020202020204" pitchFamily="34" charset="0"/>
              <a:buChar char="•"/>
            </a:pPr>
            <a:r>
              <a:rPr lang="en-US" b="0" i="0" dirty="0">
                <a:solidFill>
                  <a:srgbClr val="222222"/>
                </a:solidFill>
                <a:effectLst/>
                <a:latin typeface="verdana" panose="020B0604030504040204" pitchFamily="34" charset="0"/>
              </a:rPr>
              <a:t>We will keep board update on new development (Appeal or New legislation)</a:t>
            </a:r>
          </a:p>
          <a:p>
            <a:pPr algn="l">
              <a:buFont typeface="Arial" panose="020B0604020202020204" pitchFamily="34" charset="0"/>
              <a:buChar char="•"/>
            </a:pPr>
            <a:r>
              <a:rPr lang="en-US" b="0" i="0" dirty="0">
                <a:solidFill>
                  <a:srgbClr val="222222"/>
                </a:solidFill>
                <a:effectLst/>
                <a:latin typeface="verdana" panose="020B0604030504040204" pitchFamily="34" charset="0"/>
              </a:rPr>
              <a:t>ITA's compliance are </a:t>
            </a:r>
            <a:r>
              <a:rPr lang="en-US" b="0" i="0" dirty="0" err="1">
                <a:solidFill>
                  <a:srgbClr val="222222"/>
                </a:solidFill>
                <a:effectLst/>
                <a:latin typeface="verdana" panose="020B0604030504040204" pitchFamily="34" charset="0"/>
              </a:rPr>
              <a:t>upto</a:t>
            </a:r>
            <a:r>
              <a:rPr lang="en-US" b="0" i="0" dirty="0">
                <a:solidFill>
                  <a:srgbClr val="222222"/>
                </a:solidFill>
                <a:effectLst/>
                <a:latin typeface="verdana" panose="020B0604030504040204" pitchFamily="34" charset="0"/>
              </a:rPr>
              <a:t> date as per applicable framework </a:t>
            </a:r>
          </a:p>
          <a:p>
            <a:endParaRPr lang="en-US" dirty="0"/>
          </a:p>
        </p:txBody>
      </p:sp>
      <p:sp>
        <p:nvSpPr>
          <p:cNvPr id="4" name="Slide Number Placeholder 3">
            <a:extLst>
              <a:ext uri="{FF2B5EF4-FFF2-40B4-BE49-F238E27FC236}">
                <a16:creationId xmlns:a16="http://schemas.microsoft.com/office/drawing/2014/main" id="{80504963-EE0A-714A-B174-56167C884B6A}"/>
              </a:ext>
            </a:extLst>
          </p:cNvPr>
          <p:cNvSpPr>
            <a:spLocks noGrp="1"/>
          </p:cNvSpPr>
          <p:nvPr>
            <p:ph type="sldNum" sz="quarter" idx="12"/>
          </p:nvPr>
        </p:nvSpPr>
        <p:spPr/>
        <p:txBody>
          <a:bodyPr/>
          <a:lstStyle/>
          <a:p>
            <a:fld id="{86CB4B4D-7CA3-9044-876B-883B54F8677D}" type="slidenum">
              <a:rPr lang="en-US" smtClean="0"/>
              <a:pPr/>
              <a:t>42</a:t>
            </a:fld>
            <a:endParaRPr lang="en-US"/>
          </a:p>
        </p:txBody>
      </p:sp>
      <p:grpSp>
        <p:nvGrpSpPr>
          <p:cNvPr id="12" name="Group 11">
            <a:extLst>
              <a:ext uri="{FF2B5EF4-FFF2-40B4-BE49-F238E27FC236}">
                <a16:creationId xmlns:a16="http://schemas.microsoft.com/office/drawing/2014/main" id="{A881A4EB-A140-DE7A-9411-1402A692495C}"/>
              </a:ext>
            </a:extLst>
          </p:cNvPr>
          <p:cNvGrpSpPr/>
          <p:nvPr/>
        </p:nvGrpSpPr>
        <p:grpSpPr>
          <a:xfrm>
            <a:off x="6979542" y="1216800"/>
            <a:ext cx="4212145" cy="3933164"/>
            <a:chOff x="6274968" y="1259938"/>
            <a:chExt cx="5183366" cy="4448048"/>
          </a:xfrm>
        </p:grpSpPr>
        <p:pic>
          <p:nvPicPr>
            <p:cNvPr id="10" name="Picture 9">
              <a:extLst>
                <a:ext uri="{FF2B5EF4-FFF2-40B4-BE49-F238E27FC236}">
                  <a16:creationId xmlns:a16="http://schemas.microsoft.com/office/drawing/2014/main" id="{9BCC5B00-9E28-7C76-B67C-73C5676FCDFB}"/>
                </a:ext>
              </a:extLst>
            </p:cNvPr>
            <p:cNvPicPr>
              <a:picLocks noChangeAspect="1"/>
            </p:cNvPicPr>
            <p:nvPr/>
          </p:nvPicPr>
          <p:blipFill>
            <a:blip r:embed="rId2"/>
            <a:stretch>
              <a:fillRect/>
            </a:stretch>
          </p:blipFill>
          <p:spPr>
            <a:xfrm rot="956176">
              <a:off x="8854493" y="1677651"/>
              <a:ext cx="2603841" cy="4030335"/>
            </a:xfrm>
            <a:prstGeom prst="rect">
              <a:avLst/>
            </a:prstGeom>
          </p:spPr>
        </p:pic>
        <p:pic>
          <p:nvPicPr>
            <p:cNvPr id="8" name="Picture 7">
              <a:extLst>
                <a:ext uri="{FF2B5EF4-FFF2-40B4-BE49-F238E27FC236}">
                  <a16:creationId xmlns:a16="http://schemas.microsoft.com/office/drawing/2014/main" id="{F2A678A6-9503-3C91-8F08-CDDB5D433AD3}"/>
                </a:ext>
              </a:extLst>
            </p:cNvPr>
            <p:cNvPicPr>
              <a:picLocks noChangeAspect="1"/>
            </p:cNvPicPr>
            <p:nvPr/>
          </p:nvPicPr>
          <p:blipFill>
            <a:blip r:embed="rId3"/>
            <a:stretch>
              <a:fillRect/>
            </a:stretch>
          </p:blipFill>
          <p:spPr>
            <a:xfrm>
              <a:off x="7617362" y="1471616"/>
              <a:ext cx="2603841" cy="4088921"/>
            </a:xfrm>
            <a:prstGeom prst="rect">
              <a:avLst/>
            </a:prstGeom>
          </p:spPr>
        </p:pic>
        <p:pic>
          <p:nvPicPr>
            <p:cNvPr id="6" name="Picture 5">
              <a:extLst>
                <a:ext uri="{FF2B5EF4-FFF2-40B4-BE49-F238E27FC236}">
                  <a16:creationId xmlns:a16="http://schemas.microsoft.com/office/drawing/2014/main" id="{92219283-4814-BD7B-15C8-75E0805C365E}"/>
                </a:ext>
              </a:extLst>
            </p:cNvPr>
            <p:cNvPicPr>
              <a:picLocks noChangeAspect="1"/>
            </p:cNvPicPr>
            <p:nvPr/>
          </p:nvPicPr>
          <p:blipFill>
            <a:blip r:embed="rId4"/>
            <a:stretch>
              <a:fillRect/>
            </a:stretch>
          </p:blipFill>
          <p:spPr>
            <a:xfrm rot="741549">
              <a:off x="6274968" y="1259938"/>
              <a:ext cx="2695731" cy="4010845"/>
            </a:xfrm>
            <a:prstGeom prst="rect">
              <a:avLst/>
            </a:prstGeom>
          </p:spPr>
        </p:pic>
      </p:grpSp>
      <p:sp>
        <p:nvSpPr>
          <p:cNvPr id="14" name="TextBox 13">
            <a:extLst>
              <a:ext uri="{FF2B5EF4-FFF2-40B4-BE49-F238E27FC236}">
                <a16:creationId xmlns:a16="http://schemas.microsoft.com/office/drawing/2014/main" id="{4AFF7715-C64A-FA49-9AA1-D4D697179ADC}"/>
              </a:ext>
            </a:extLst>
          </p:cNvPr>
          <p:cNvSpPr txBox="1"/>
          <p:nvPr/>
        </p:nvSpPr>
        <p:spPr>
          <a:xfrm>
            <a:off x="6385075" y="5478051"/>
            <a:ext cx="5401081" cy="369332"/>
          </a:xfrm>
          <a:prstGeom prst="rect">
            <a:avLst/>
          </a:prstGeom>
          <a:noFill/>
        </p:spPr>
        <p:txBody>
          <a:bodyPr wrap="square">
            <a:spAutoFit/>
          </a:bodyPr>
          <a:lstStyle/>
          <a:p>
            <a:r>
              <a:rPr lang="en-US" dirty="0">
                <a:hlinkClick r:id="rId5"/>
              </a:rPr>
              <a:t>https://itacec.org/document/2024/2024LHC3763.pdf</a:t>
            </a:r>
            <a:r>
              <a:rPr lang="en-US" dirty="0"/>
              <a:t> </a:t>
            </a:r>
          </a:p>
        </p:txBody>
      </p:sp>
    </p:spTree>
    <p:extLst>
      <p:ext uri="{BB962C8B-B14F-4D97-AF65-F5344CB8AC3E}">
        <p14:creationId xmlns:p14="http://schemas.microsoft.com/office/powerpoint/2010/main" val="30707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33D0-A59E-4D26-C615-B3F3471606E9}"/>
              </a:ext>
            </a:extLst>
          </p:cNvPr>
          <p:cNvSpPr>
            <a:spLocks noGrp="1"/>
          </p:cNvSpPr>
          <p:nvPr>
            <p:ph type="title"/>
          </p:nvPr>
        </p:nvSpPr>
        <p:spPr>
          <a:xfrm>
            <a:off x="-203812" y="2492838"/>
            <a:ext cx="11029616" cy="1013800"/>
          </a:xfrm>
        </p:spPr>
        <p:txBody>
          <a:bodyPr/>
          <a:lstStyle/>
          <a:p>
            <a:pPr algn="ctr"/>
            <a:r>
              <a:rPr lang="en-US" b="1" dirty="0"/>
              <a:t>Thank you</a:t>
            </a:r>
          </a:p>
        </p:txBody>
      </p:sp>
      <p:sp>
        <p:nvSpPr>
          <p:cNvPr id="4" name="Slide Number Placeholder 3">
            <a:extLst>
              <a:ext uri="{FF2B5EF4-FFF2-40B4-BE49-F238E27FC236}">
                <a16:creationId xmlns:a16="http://schemas.microsoft.com/office/drawing/2014/main" id="{29BB0A8C-BAEA-13B5-F784-ABF98DE899C1}"/>
              </a:ext>
            </a:extLst>
          </p:cNvPr>
          <p:cNvSpPr>
            <a:spLocks noGrp="1"/>
          </p:cNvSpPr>
          <p:nvPr>
            <p:ph type="sldNum" sz="quarter" idx="12"/>
          </p:nvPr>
        </p:nvSpPr>
        <p:spPr/>
        <p:txBody>
          <a:bodyPr/>
          <a:lstStyle/>
          <a:p>
            <a:fld id="{86CB4B4D-7CA3-9044-876B-883B54F8677D}" type="slidenum">
              <a:rPr lang="en-US" smtClean="0"/>
              <a:pPr/>
              <a:t>43</a:t>
            </a:fld>
            <a:endParaRPr lang="en-US"/>
          </a:p>
        </p:txBody>
      </p:sp>
    </p:spTree>
    <p:extLst>
      <p:ext uri="{BB962C8B-B14F-4D97-AF65-F5344CB8AC3E}">
        <p14:creationId xmlns:p14="http://schemas.microsoft.com/office/powerpoint/2010/main" val="3844039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803C-8091-B842-89C1-30764531C6E9}"/>
              </a:ext>
            </a:extLst>
          </p:cNvPr>
          <p:cNvSpPr>
            <a:spLocks noGrp="1"/>
          </p:cNvSpPr>
          <p:nvPr>
            <p:ph type="title"/>
          </p:nvPr>
        </p:nvSpPr>
        <p:spPr>
          <a:xfrm>
            <a:off x="2099024" y="2463665"/>
            <a:ext cx="7993951" cy="2724299"/>
          </a:xfrm>
        </p:spPr>
        <p:txBody>
          <a:bodyPr>
            <a:noAutofit/>
          </a:bodyPr>
          <a:lstStyle/>
          <a:p>
            <a:pPr lvl="1" algn="ctr"/>
            <a:r>
              <a:rPr lang="en-US" sz="3600" b="1" dirty="0"/>
              <a:t>FCDO/British Council Project </a:t>
            </a:r>
            <a:br>
              <a:rPr lang="en-US" sz="3600" b="1" dirty="0"/>
            </a:br>
            <a:r>
              <a:rPr lang="en-US" sz="3600" b="1" dirty="0"/>
              <a:t>2024-2027- South Punjab and Merged Districts of KP</a:t>
            </a:r>
            <a:br>
              <a:rPr lang="en-US" sz="2800" b="1" dirty="0"/>
            </a:br>
            <a:br>
              <a:rPr lang="en-US" sz="2800" b="1" dirty="0"/>
            </a:br>
            <a:r>
              <a:rPr lang="en-US" sz="2800" dirty="0">
                <a:hlinkClick r:id="rId2"/>
              </a:rPr>
              <a:t>"Girls and Out of School Children: Action for Learning (GOAL)”: Khilo aur Barho, Action for Learning</a:t>
            </a:r>
            <a:br>
              <a:rPr lang="en-US" sz="2800" dirty="0"/>
            </a:br>
            <a:endParaRPr lang="en-US" sz="2400" dirty="0"/>
          </a:p>
        </p:txBody>
      </p:sp>
      <p:sp>
        <p:nvSpPr>
          <p:cNvPr id="4" name="Slide Number Placeholder 3">
            <a:extLst>
              <a:ext uri="{FF2B5EF4-FFF2-40B4-BE49-F238E27FC236}">
                <a16:creationId xmlns:a16="http://schemas.microsoft.com/office/drawing/2014/main" id="{6C9BB193-E825-0048-ADD5-FA1F7CF8A717}"/>
              </a:ext>
            </a:extLst>
          </p:cNvPr>
          <p:cNvSpPr>
            <a:spLocks noGrp="1"/>
          </p:cNvSpPr>
          <p:nvPr>
            <p:ph type="sldNum" sz="quarter" idx="12"/>
          </p:nvPr>
        </p:nvSpPr>
        <p:spPr/>
        <p:txBody>
          <a:bodyPr/>
          <a:lstStyle/>
          <a:p>
            <a:fld id="{86CB4B4D-7CA3-9044-876B-883B54F8677D}" type="slidenum">
              <a:rPr lang="en-US" smtClean="0"/>
              <a:pPr/>
              <a:t>4</a:t>
            </a:fld>
            <a:endParaRPr lang="en-US"/>
          </a:p>
        </p:txBody>
      </p:sp>
    </p:spTree>
    <p:extLst>
      <p:ext uri="{BB962C8B-B14F-4D97-AF65-F5344CB8AC3E}">
        <p14:creationId xmlns:p14="http://schemas.microsoft.com/office/powerpoint/2010/main" val="3592945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8"/>
          <p:cNvSpPr txBox="1"/>
          <p:nvPr/>
        </p:nvSpPr>
        <p:spPr>
          <a:xfrm>
            <a:off x="-607173" y="-143679"/>
            <a:ext cx="7543499" cy="106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5200" b="1">
                <a:solidFill>
                  <a:srgbClr val="227C9D"/>
                </a:solidFill>
                <a:latin typeface="Kollektif Bold"/>
                <a:ea typeface="Kollektif Bold"/>
                <a:cs typeface="Kollektif Bold"/>
                <a:sym typeface="Kollektif Bold"/>
              </a:defRPr>
            </a:lvl1pPr>
          </a:lstStyle>
          <a:p>
            <a:r>
              <a:rPr sz="3467" dirty="0">
                <a:solidFill>
                  <a:schemeClr val="accent1">
                    <a:lumMod val="50000"/>
                  </a:schemeClr>
                </a:solidFill>
              </a:rPr>
              <a:t>GOAL - KHILO AUR BARHO</a:t>
            </a:r>
          </a:p>
        </p:txBody>
      </p:sp>
      <p:sp>
        <p:nvSpPr>
          <p:cNvPr id="95" name="The GOAL project is funded by FCDO and implementation is led by consortium partners including British Council, ITA, SDPI, PAMS, Pratham International (PI) and Open University UK"/>
          <p:cNvSpPr txBox="1"/>
          <p:nvPr/>
        </p:nvSpPr>
        <p:spPr>
          <a:xfrm>
            <a:off x="658243" y="1033800"/>
            <a:ext cx="775482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9" rIns="30479">
            <a:spAutoFit/>
          </a:bodyPr>
          <a:lstStyle>
            <a:lvl1pPr defTabSz="457200">
              <a:defRPr sz="2100">
                <a:solidFill>
                  <a:srgbClr val="545454"/>
                </a:solidFill>
                <a:latin typeface="Times Roman"/>
                <a:ea typeface="Times Roman"/>
                <a:cs typeface="Times Roman"/>
                <a:sym typeface="Times Roman"/>
              </a:defRPr>
            </a:lvl1pPr>
          </a:lstStyle>
          <a:p>
            <a:r>
              <a:rPr sz="1400" dirty="0"/>
              <a:t>The GOAL project is funded by FCDO and implementation is led by consortium partners including British Council, ITA, SDPI, PAMS, Pratham International (PI) and Open University UK</a:t>
            </a:r>
          </a:p>
        </p:txBody>
      </p:sp>
      <p:sp>
        <p:nvSpPr>
          <p:cNvPr id="96" name="mproving Foundational Learning for children in and out of school through accelerated/alternative learning programs (ALP)…"/>
          <p:cNvSpPr txBox="1"/>
          <p:nvPr/>
        </p:nvSpPr>
        <p:spPr>
          <a:xfrm>
            <a:off x="589230" y="2700437"/>
            <a:ext cx="4429034"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9" rIns="30479">
            <a:spAutoFit/>
          </a:bodyPr>
          <a:lstStyle/>
          <a:p>
            <a:pPr marL="342900" indent="-342900">
              <a:spcBef>
                <a:spcPts val="867"/>
              </a:spcBef>
              <a:buSzPct val="100000"/>
              <a:buFont typeface="Arial" panose="020B0604020202020204" pitchFamily="34" charset="0"/>
              <a:buChar char="•"/>
              <a:defRPr sz="2100">
                <a:latin typeface="British Council Sans"/>
                <a:ea typeface="British Council Sans"/>
                <a:cs typeface="British Council Sans"/>
                <a:sym typeface="British Council Sans"/>
              </a:defRPr>
            </a:pPr>
            <a:r>
              <a:rPr dirty="0" err="1"/>
              <a:t>mproving</a:t>
            </a:r>
            <a:r>
              <a:rPr dirty="0"/>
              <a:t> Foundational Learning for children in and out of school through accelerated/alternative learning programs (ALP)</a:t>
            </a:r>
          </a:p>
          <a:p>
            <a:pPr marL="342900" indent="-342900">
              <a:spcBef>
                <a:spcPts val="867"/>
              </a:spcBef>
              <a:buSzPct val="100000"/>
              <a:buFont typeface="Arial" panose="020B0604020202020204" pitchFamily="34" charset="0"/>
              <a:buChar char="•"/>
              <a:defRPr sz="2100">
                <a:latin typeface="British Council Sans"/>
                <a:ea typeface="British Council Sans"/>
                <a:cs typeface="British Council Sans"/>
                <a:sym typeface="British Council Sans"/>
              </a:defRPr>
            </a:pPr>
            <a:r>
              <a:rPr dirty="0"/>
              <a:t>Remediation</a:t>
            </a:r>
            <a:r>
              <a:rPr lang="en-US" dirty="0"/>
              <a:t> </a:t>
            </a:r>
            <a:r>
              <a:rPr dirty="0"/>
              <a:t>Improving reading and </a:t>
            </a:r>
            <a:r>
              <a:rPr dirty="0" err="1"/>
              <a:t>maths</a:t>
            </a:r>
            <a:r>
              <a:rPr dirty="0"/>
              <a:t> skills of children.</a:t>
            </a:r>
          </a:p>
          <a:p>
            <a:pPr marL="342900" indent="-342900">
              <a:spcBef>
                <a:spcPts val="867"/>
              </a:spcBef>
              <a:buSzPct val="100000"/>
              <a:buFont typeface="Arial" panose="020B0604020202020204" pitchFamily="34" charset="0"/>
              <a:buChar char="•"/>
              <a:defRPr sz="2100">
                <a:latin typeface="British Council Sans"/>
                <a:ea typeface="British Council Sans"/>
                <a:cs typeface="British Council Sans"/>
                <a:sym typeface="British Council Sans"/>
              </a:defRPr>
            </a:pPr>
            <a:r>
              <a:rPr dirty="0"/>
              <a:t>Remediation and learning support to girls, religious minority communities, and children with disabilities.</a:t>
            </a:r>
          </a:p>
        </p:txBody>
      </p:sp>
      <p:sp>
        <p:nvSpPr>
          <p:cNvPr id="97" name="TextBox 8"/>
          <p:cNvSpPr txBox="1"/>
          <p:nvPr/>
        </p:nvSpPr>
        <p:spPr>
          <a:xfrm>
            <a:off x="192966" y="1276423"/>
            <a:ext cx="3373574" cy="104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4000" b="1">
                <a:solidFill>
                  <a:srgbClr val="227C9D"/>
                </a:solidFill>
                <a:latin typeface="Kollektif Bold"/>
                <a:ea typeface="Kollektif Bold"/>
                <a:cs typeface="Kollektif Bold"/>
                <a:sym typeface="Kollektif Bold"/>
              </a:defRPr>
            </a:lvl1pPr>
          </a:lstStyle>
          <a:p>
            <a:r>
              <a:rPr sz="2667" dirty="0">
                <a:solidFill>
                  <a:schemeClr val="accent4">
                    <a:lumMod val="50000"/>
                  </a:schemeClr>
                </a:solidFill>
              </a:rPr>
              <a:t>Major Objectives</a:t>
            </a:r>
          </a:p>
        </p:txBody>
      </p:sp>
      <p:sp>
        <p:nvSpPr>
          <p:cNvPr id="98" name="TextBox 8"/>
          <p:cNvSpPr txBox="1"/>
          <p:nvPr/>
        </p:nvSpPr>
        <p:spPr>
          <a:xfrm>
            <a:off x="5797371" y="1428358"/>
            <a:ext cx="3969835" cy="104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ctr">
              <a:lnSpc>
                <a:spcPts val="9900"/>
              </a:lnSpc>
              <a:defRPr sz="4000" b="1">
                <a:solidFill>
                  <a:srgbClr val="227C9D"/>
                </a:solidFill>
                <a:latin typeface="Kollektif Bold"/>
                <a:ea typeface="Kollektif Bold"/>
                <a:cs typeface="Kollektif Bold"/>
                <a:sym typeface="Kollektif Bold"/>
              </a:defRPr>
            </a:lvl1pPr>
          </a:lstStyle>
          <a:p>
            <a:r>
              <a:rPr sz="2667" dirty="0">
                <a:solidFill>
                  <a:schemeClr val="accent4">
                    <a:lumMod val="50000"/>
                  </a:schemeClr>
                </a:solidFill>
              </a:rPr>
              <a:t>Target Beneficiaries</a:t>
            </a:r>
          </a:p>
        </p:txBody>
      </p:sp>
      <p:sp>
        <p:nvSpPr>
          <p:cNvPr id="99" name="Target OOSC = 100,000 children…"/>
          <p:cNvSpPr txBox="1"/>
          <p:nvPr/>
        </p:nvSpPr>
        <p:spPr>
          <a:xfrm>
            <a:off x="6383968" y="2697853"/>
            <a:ext cx="4429034" cy="1438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9" rIns="30479">
            <a:spAutoFit/>
          </a:bodyPr>
          <a:lstStyle/>
          <a:p>
            <a:pPr>
              <a:lnSpc>
                <a:spcPts val="2667"/>
              </a:lnSpc>
              <a:defRPr sz="2100" b="1">
                <a:latin typeface="Kollektif Bold"/>
                <a:ea typeface="Kollektif Bold"/>
                <a:cs typeface="Kollektif Bold"/>
                <a:sym typeface="Kollektif Bold"/>
              </a:defRPr>
            </a:pPr>
            <a:r>
              <a:rPr lang="en-US" sz="1400" dirty="0"/>
              <a:t>T</a:t>
            </a:r>
            <a:r>
              <a:rPr sz="1400" dirty="0"/>
              <a:t>arget OOSC = 100,000 children</a:t>
            </a:r>
          </a:p>
          <a:p>
            <a:pPr>
              <a:lnSpc>
                <a:spcPts val="2667"/>
              </a:lnSpc>
              <a:defRPr sz="2100" b="1">
                <a:latin typeface="Kollektif Bold"/>
                <a:ea typeface="Kollektif Bold"/>
                <a:cs typeface="Kollektif Bold"/>
                <a:sym typeface="Kollektif Bold"/>
              </a:defRPr>
            </a:pPr>
            <a:r>
              <a:rPr sz="1400" dirty="0"/>
              <a:t>Target for In-School Children = 150,000</a:t>
            </a:r>
          </a:p>
          <a:p>
            <a:pPr>
              <a:lnSpc>
                <a:spcPts val="2667"/>
              </a:lnSpc>
              <a:defRPr sz="2100" b="1">
                <a:latin typeface="Kollektif Bold"/>
                <a:ea typeface="Kollektif Bold"/>
                <a:cs typeface="Kollektif Bold"/>
                <a:sym typeface="Kollektif Bold"/>
              </a:defRPr>
            </a:pPr>
            <a:r>
              <a:rPr sz="1400" dirty="0"/>
              <a:t>10% Children with Disabilities </a:t>
            </a:r>
          </a:p>
          <a:p>
            <a:pPr>
              <a:lnSpc>
                <a:spcPts val="2667"/>
              </a:lnSpc>
              <a:defRPr sz="2100" b="1">
                <a:latin typeface="Kollektif Bold"/>
                <a:ea typeface="Kollektif Bold"/>
                <a:cs typeface="Kollektif Bold"/>
                <a:sym typeface="Kollektif Bold"/>
              </a:defRPr>
            </a:pPr>
            <a:r>
              <a:rPr sz="1400" dirty="0"/>
              <a:t>20% Children from Religious Minority Groups </a:t>
            </a:r>
          </a:p>
        </p:txBody>
      </p:sp>
      <p:sp>
        <p:nvSpPr>
          <p:cNvPr id="2" name="TextBox 1">
            <a:extLst>
              <a:ext uri="{FF2B5EF4-FFF2-40B4-BE49-F238E27FC236}">
                <a16:creationId xmlns:a16="http://schemas.microsoft.com/office/drawing/2014/main" id="{9E559346-8F1F-394D-A3DB-A51402B3CA8D}"/>
              </a:ext>
            </a:extLst>
          </p:cNvPr>
          <p:cNvSpPr txBox="1"/>
          <p:nvPr/>
        </p:nvSpPr>
        <p:spPr>
          <a:xfrm>
            <a:off x="6383968" y="4350810"/>
            <a:ext cx="4908428" cy="1692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t">
            <a:spAutoFit/>
          </a:bodyPr>
          <a:lstStyle/>
          <a:p>
            <a:pPr defTabSz="609630" hangingPunct="0"/>
            <a:r>
              <a:rPr lang="en-US" sz="1867" b="1" dirty="0">
                <a:solidFill>
                  <a:schemeClr val="accent1">
                    <a:lumMod val="50000"/>
                  </a:schemeClr>
                </a:solidFill>
                <a:sym typeface="Calibri"/>
              </a:rPr>
              <a:t>ITA’s Responsibility </a:t>
            </a:r>
          </a:p>
          <a:p>
            <a:pPr defTabSz="609630" hangingPunct="0"/>
            <a:endParaRPr lang="en-US" sz="733" dirty="0"/>
          </a:p>
          <a:p>
            <a:pPr marL="285750" indent="-285750" defTabSz="609630" hangingPunct="0">
              <a:buFont typeface="Arial" panose="020B0604020202020204" pitchFamily="34" charset="0"/>
              <a:buChar char="•"/>
            </a:pPr>
            <a:r>
              <a:rPr lang="en-US" sz="1600" dirty="0"/>
              <a:t>Direct Implementation on Learning Solutions 10%  of the total beneficiaries </a:t>
            </a:r>
          </a:p>
          <a:p>
            <a:pPr marL="285750" indent="-285750" defTabSz="609630" hangingPunct="0">
              <a:buFont typeface="Arial" panose="020B0604020202020204" pitchFamily="34" charset="0"/>
              <a:buChar char="•"/>
            </a:pPr>
            <a:r>
              <a:rPr lang="en-US" sz="1600" dirty="0">
                <a:solidFill>
                  <a:srgbClr val="000000"/>
                </a:solidFill>
                <a:sym typeface="Calibri"/>
              </a:rPr>
              <a:t>ITA’s Technical Support &amp; Capacity building for Partners doing  90% Implementation </a:t>
            </a:r>
          </a:p>
          <a:p>
            <a:pPr marL="285750" indent="-285750" defTabSz="609630" hangingPunct="0">
              <a:buFont typeface="Arial" panose="020B0604020202020204" pitchFamily="34" charset="0"/>
              <a:buChar char="•"/>
            </a:pPr>
            <a:r>
              <a:rPr lang="en-US" sz="1600" dirty="0"/>
              <a:t>Offices in 8 District Hubs located in the target Schools </a:t>
            </a:r>
            <a:endParaRPr lang="en-US" sz="1600" dirty="0">
              <a:solidFill>
                <a:srgbClr val="000000"/>
              </a:solidFill>
              <a:sym typeface="Calibri"/>
            </a:endParaRPr>
          </a:p>
        </p:txBody>
      </p:sp>
    </p:spTree>
    <p:extLst>
      <p:ext uri="{BB962C8B-B14F-4D97-AF65-F5344CB8AC3E}">
        <p14:creationId xmlns:p14="http://schemas.microsoft.com/office/powerpoint/2010/main" val="135967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8"/>
          <p:cNvSpPr txBox="1"/>
          <p:nvPr/>
        </p:nvSpPr>
        <p:spPr>
          <a:xfrm>
            <a:off x="-634525" y="-9996"/>
            <a:ext cx="7543499" cy="106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5200" b="1">
                <a:solidFill>
                  <a:srgbClr val="227C9D"/>
                </a:solidFill>
                <a:latin typeface="Kollektif Bold"/>
                <a:ea typeface="Kollektif Bold"/>
                <a:cs typeface="Kollektif Bold"/>
                <a:sym typeface="Kollektif Bold"/>
              </a:defRPr>
            </a:lvl1pPr>
          </a:lstStyle>
          <a:p>
            <a:r>
              <a:rPr sz="3467" dirty="0">
                <a:solidFill>
                  <a:schemeClr val="accent1">
                    <a:lumMod val="50000"/>
                  </a:schemeClr>
                </a:solidFill>
              </a:rPr>
              <a:t>GOAL - KHILO AUR BARHO</a:t>
            </a:r>
          </a:p>
        </p:txBody>
      </p:sp>
      <p:sp>
        <p:nvSpPr>
          <p:cNvPr id="102" name="10% of the students mentioned will be directly served by ITA…"/>
          <p:cNvSpPr txBox="1"/>
          <p:nvPr/>
        </p:nvSpPr>
        <p:spPr>
          <a:xfrm>
            <a:off x="867242" y="2403215"/>
            <a:ext cx="4049816" cy="2723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0479" rIns="30479">
            <a:spAutoFit/>
          </a:bodyPr>
          <a:lstStyle/>
          <a:p>
            <a:pPr marL="173798" indent="-173798">
              <a:spcBef>
                <a:spcPts val="867"/>
              </a:spcBef>
              <a:buSzPct val="100000"/>
              <a:buChar char="•"/>
              <a:defRPr sz="2600">
                <a:latin typeface="British Council Sans"/>
                <a:ea typeface="British Council Sans"/>
                <a:cs typeface="British Council Sans"/>
                <a:sym typeface="British Council Sans"/>
              </a:defRPr>
            </a:pPr>
            <a:r>
              <a:rPr sz="1733" dirty="0"/>
              <a:t>10% of the students mentioned will be directly served by ITA </a:t>
            </a:r>
          </a:p>
          <a:p>
            <a:pPr marL="173798" indent="-173798">
              <a:spcBef>
                <a:spcPts val="867"/>
              </a:spcBef>
              <a:buSzPct val="100000"/>
              <a:buChar char="•"/>
              <a:defRPr sz="2600">
                <a:latin typeface="British Council Sans"/>
                <a:ea typeface="British Council Sans"/>
                <a:cs typeface="British Council Sans"/>
                <a:sym typeface="British Council Sans"/>
              </a:defRPr>
            </a:pPr>
            <a:r>
              <a:rPr sz="1733" dirty="0"/>
              <a:t>ITA will implement its learning solutions such as contextualized </a:t>
            </a:r>
            <a:r>
              <a:rPr sz="1733" dirty="0" err="1"/>
              <a:t>TaRL</a:t>
            </a:r>
            <a:r>
              <a:rPr sz="1733" dirty="0"/>
              <a:t> and short, medium and long term AL through downstream implementation partners </a:t>
            </a:r>
          </a:p>
          <a:p>
            <a:pPr marL="173798" indent="-173798">
              <a:spcBef>
                <a:spcPts val="867"/>
              </a:spcBef>
              <a:buSzPct val="100000"/>
              <a:buChar char="•"/>
              <a:defRPr sz="2600">
                <a:latin typeface="British Council Sans"/>
                <a:ea typeface="British Council Sans"/>
                <a:cs typeface="British Council Sans"/>
                <a:sym typeface="British Council Sans"/>
              </a:defRPr>
            </a:pPr>
            <a:r>
              <a:rPr sz="1733" dirty="0"/>
              <a:t>ITA will be closely monitoring and evaluating downstream partners and core teams throughout the program. </a:t>
            </a:r>
          </a:p>
        </p:txBody>
      </p:sp>
      <p:sp>
        <p:nvSpPr>
          <p:cNvPr id="103" name="TextBox 8"/>
          <p:cNvSpPr txBox="1"/>
          <p:nvPr/>
        </p:nvSpPr>
        <p:spPr>
          <a:xfrm>
            <a:off x="407688" y="1179943"/>
            <a:ext cx="3373574" cy="104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4000" b="1">
                <a:solidFill>
                  <a:srgbClr val="227C9D"/>
                </a:solidFill>
                <a:latin typeface="Kollektif Bold"/>
                <a:ea typeface="Kollektif Bold"/>
                <a:cs typeface="Kollektif Bold"/>
                <a:sym typeface="Kollektif Bold"/>
              </a:defRPr>
            </a:lvl1pPr>
          </a:lstStyle>
          <a:p>
            <a:r>
              <a:rPr sz="2667" dirty="0">
                <a:solidFill>
                  <a:schemeClr val="accent4">
                    <a:lumMod val="50000"/>
                  </a:schemeClr>
                </a:solidFill>
              </a:rPr>
              <a:t>Implementation</a:t>
            </a:r>
          </a:p>
        </p:txBody>
      </p:sp>
      <p:sp>
        <p:nvSpPr>
          <p:cNvPr id="104" name="TextBox 8"/>
          <p:cNvSpPr txBox="1"/>
          <p:nvPr/>
        </p:nvSpPr>
        <p:spPr>
          <a:xfrm>
            <a:off x="7817779" y="1163634"/>
            <a:ext cx="3373574" cy="104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9900"/>
              </a:lnSpc>
              <a:defRPr sz="4000" b="1">
                <a:solidFill>
                  <a:srgbClr val="227C9D"/>
                </a:solidFill>
                <a:latin typeface="Kollektif Bold"/>
                <a:ea typeface="Kollektif Bold"/>
                <a:cs typeface="Kollektif Bold"/>
                <a:sym typeface="Kollektif Bold"/>
              </a:defRPr>
            </a:lvl1pPr>
          </a:lstStyle>
          <a:p>
            <a:r>
              <a:rPr sz="2667" dirty="0">
                <a:solidFill>
                  <a:schemeClr val="accent4">
                    <a:lumMod val="50000"/>
                  </a:schemeClr>
                </a:solidFill>
              </a:rPr>
              <a:t>Resources</a:t>
            </a:r>
          </a:p>
        </p:txBody>
      </p:sp>
      <p:sp>
        <p:nvSpPr>
          <p:cNvPr id="105" name="Text"/>
          <p:cNvSpPr txBox="1"/>
          <p:nvPr/>
        </p:nvSpPr>
        <p:spPr>
          <a:xfrm>
            <a:off x="1693998" y="4443548"/>
            <a:ext cx="7543499" cy="399405"/>
          </a:xfrm>
          <a:prstGeom prst="rect">
            <a:avLst/>
          </a:prstGeom>
          <a:ln w="12700">
            <a:miter lim="400000"/>
          </a:ln>
        </p:spPr>
        <p:txBody>
          <a:bodyPr lIns="30479" rIns="30479">
            <a:spAutoFit/>
          </a:bodyPr>
          <a:lstStyle/>
          <a:p>
            <a:pPr>
              <a:lnSpc>
                <a:spcPts val="2667"/>
              </a:lnSpc>
              <a:defRPr sz="2100" b="1">
                <a:latin typeface="Kollektif Bold"/>
                <a:ea typeface="Kollektif Bold"/>
                <a:cs typeface="Kollektif Bold"/>
                <a:sym typeface="Kollektif Bold"/>
              </a:defRPr>
            </a:pPr>
            <a:endParaRPr sz="1400"/>
          </a:p>
        </p:txBody>
      </p:sp>
    </p:spTree>
    <p:extLst>
      <p:ext uri="{BB962C8B-B14F-4D97-AF65-F5344CB8AC3E}">
        <p14:creationId xmlns:p14="http://schemas.microsoft.com/office/powerpoint/2010/main" val="303488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E3043-52C4-5F41-8C49-E0AF0354DA5B}"/>
              </a:ext>
            </a:extLst>
          </p:cNvPr>
          <p:cNvSpPr>
            <a:spLocks noGrp="1"/>
          </p:cNvSpPr>
          <p:nvPr>
            <p:ph type="title"/>
          </p:nvPr>
        </p:nvSpPr>
        <p:spPr>
          <a:xfrm>
            <a:off x="1037432" y="262042"/>
            <a:ext cx="11029616" cy="457571"/>
          </a:xfrm>
        </p:spPr>
        <p:txBody>
          <a:bodyPr>
            <a:normAutofit fontScale="90000"/>
          </a:bodyPr>
          <a:lstStyle/>
          <a:p>
            <a:r>
              <a:rPr lang="en-US" dirty="0"/>
              <a:t>Organogram GOAL - Kab - the Human Resource Implications</a:t>
            </a:r>
          </a:p>
        </p:txBody>
      </p:sp>
      <p:sp>
        <p:nvSpPr>
          <p:cNvPr id="4" name="Slide Number Placeholder 3">
            <a:extLst>
              <a:ext uri="{FF2B5EF4-FFF2-40B4-BE49-F238E27FC236}">
                <a16:creationId xmlns:a16="http://schemas.microsoft.com/office/drawing/2014/main" id="{993ECDC4-E976-9743-8D4D-63679B689A1A}"/>
              </a:ext>
            </a:extLst>
          </p:cNvPr>
          <p:cNvSpPr>
            <a:spLocks noGrp="1"/>
          </p:cNvSpPr>
          <p:nvPr>
            <p:ph type="sldNum" sz="quarter" idx="12"/>
          </p:nvPr>
        </p:nvSpPr>
        <p:spPr/>
        <p:txBody>
          <a:bodyPr/>
          <a:lstStyle/>
          <a:p>
            <a:fld id="{86CB4B4D-7CA3-9044-876B-883B54F8677D}" type="slidenum">
              <a:rPr lang="en-US" smtClean="0"/>
              <a:pPr/>
              <a:t>7</a:t>
            </a:fld>
            <a:endParaRPr lang="en-US"/>
          </a:p>
        </p:txBody>
      </p:sp>
      <p:grpSp>
        <p:nvGrpSpPr>
          <p:cNvPr id="40" name="Group 39">
            <a:extLst>
              <a:ext uri="{FF2B5EF4-FFF2-40B4-BE49-F238E27FC236}">
                <a16:creationId xmlns:a16="http://schemas.microsoft.com/office/drawing/2014/main" id="{837C9EE0-7C3A-C9A8-1287-B02F4530A235}"/>
              </a:ext>
            </a:extLst>
          </p:cNvPr>
          <p:cNvGrpSpPr/>
          <p:nvPr/>
        </p:nvGrpSpPr>
        <p:grpSpPr>
          <a:xfrm>
            <a:off x="315751" y="886168"/>
            <a:ext cx="11751297" cy="5343529"/>
            <a:chOff x="246739" y="314616"/>
            <a:chExt cx="11751297" cy="5343529"/>
          </a:xfrm>
        </p:grpSpPr>
        <p:sp>
          <p:nvSpPr>
            <p:cNvPr id="5" name="Google Shape;34;p1">
              <a:extLst>
                <a:ext uri="{FF2B5EF4-FFF2-40B4-BE49-F238E27FC236}">
                  <a16:creationId xmlns:a16="http://schemas.microsoft.com/office/drawing/2014/main" id="{735321C7-6B6B-26FB-1724-A3D5587A2E3F}"/>
                </a:ext>
              </a:extLst>
            </p:cNvPr>
            <p:cNvSpPr txBox="1"/>
            <p:nvPr/>
          </p:nvSpPr>
          <p:spPr>
            <a:xfrm>
              <a:off x="469538" y="373064"/>
              <a:ext cx="2102224" cy="400069"/>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dirty="0">
                  <a:solidFill>
                    <a:schemeClr val="dk1"/>
                  </a:solidFill>
                  <a:latin typeface="Twentieth Century"/>
                  <a:ea typeface="Twentieth Century"/>
                  <a:cs typeface="Twentieth Century"/>
                  <a:sym typeface="Twentieth Century"/>
                </a:rPr>
                <a:t>  </a:t>
              </a:r>
              <a:r>
                <a:rPr lang="en-US" sz="2000" b="1" i="0" u="none" strike="noStrike" cap="none" dirty="0">
                  <a:solidFill>
                    <a:schemeClr val="bg1"/>
                  </a:solidFill>
                  <a:latin typeface="Twentieth Century"/>
                  <a:ea typeface="Twentieth Century"/>
                  <a:cs typeface="Twentieth Century"/>
                  <a:sym typeface="Twentieth Century"/>
                </a:rPr>
                <a:t>ORGANOGRAM </a:t>
              </a:r>
            </a:p>
          </p:txBody>
        </p:sp>
        <p:sp>
          <p:nvSpPr>
            <p:cNvPr id="6" name="Google Shape;31;p1" descr="Hierarchy Sub Level">
              <a:extLst>
                <a:ext uri="{FF2B5EF4-FFF2-40B4-BE49-F238E27FC236}">
                  <a16:creationId xmlns:a16="http://schemas.microsoft.com/office/drawing/2014/main" id="{81CF6114-E92C-5015-4535-7F7E619D337D}"/>
                </a:ext>
              </a:extLst>
            </p:cNvPr>
            <p:cNvSpPr/>
            <p:nvPr/>
          </p:nvSpPr>
          <p:spPr>
            <a:xfrm>
              <a:off x="10257239" y="2754263"/>
              <a:ext cx="1740797" cy="539998"/>
            </a:xfrm>
            <a:prstGeom prst="rect">
              <a:avLst/>
            </a:prstGeom>
            <a:solidFill>
              <a:srgbClr val="61A2F1"/>
            </a:solidFill>
            <a:ln w="9525" cap="flat" cmpd="sng">
              <a:noFill/>
              <a:prstDash val="solid"/>
              <a:round/>
              <a:headEnd type="none" w="sm" len="sm"/>
              <a:tailEnd type="none" w="sm" len="sm"/>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200" b="1" dirty="0">
                  <a:solidFill>
                    <a:schemeClr val="bg1"/>
                  </a:solidFill>
                  <a:latin typeface="Calibri"/>
                  <a:ea typeface="Calibri"/>
                  <a:cs typeface="Calibri"/>
                  <a:sym typeface="Calibri"/>
                </a:rPr>
                <a:t>Quality Assurance Manager (1) </a:t>
              </a:r>
              <a:r>
                <a:rPr lang="en-US" sz="1200" b="1" dirty="0" err="1">
                  <a:solidFill>
                    <a:schemeClr val="bg1"/>
                  </a:solidFill>
                  <a:latin typeface="Calibri"/>
                  <a:ea typeface="Calibri"/>
                  <a:cs typeface="Calibri"/>
                  <a:sym typeface="Calibri"/>
                </a:rPr>
                <a:t>Lhr</a:t>
              </a:r>
              <a:r>
                <a:rPr lang="en-US" sz="1200" b="1" dirty="0">
                  <a:solidFill>
                    <a:schemeClr val="bg1"/>
                  </a:solidFill>
                  <a:latin typeface="Calibri"/>
                  <a:ea typeface="Calibri"/>
                  <a:cs typeface="Calibri"/>
                  <a:sym typeface="Calibri"/>
                </a:rPr>
                <a:t>/Isb</a:t>
              </a:r>
              <a:endParaRPr sz="1200" b="1" dirty="0">
                <a:solidFill>
                  <a:schemeClr val="bg1"/>
                </a:solidFill>
              </a:endParaRPr>
            </a:p>
          </p:txBody>
        </p:sp>
        <p:sp>
          <p:nvSpPr>
            <p:cNvPr id="7" name="Google Shape;30;p1" descr="Hierarchy Level 2 Item 1">
              <a:extLst>
                <a:ext uri="{FF2B5EF4-FFF2-40B4-BE49-F238E27FC236}">
                  <a16:creationId xmlns:a16="http://schemas.microsoft.com/office/drawing/2014/main" id="{8366F21C-C88C-4FB5-F28D-F4E866D55B24}"/>
                </a:ext>
              </a:extLst>
            </p:cNvPr>
            <p:cNvSpPr/>
            <p:nvPr/>
          </p:nvSpPr>
          <p:spPr>
            <a:xfrm>
              <a:off x="246739" y="3056876"/>
              <a:ext cx="1058192" cy="729727"/>
            </a:xfrm>
            <a:prstGeom prst="rect">
              <a:avLst/>
            </a:prstGeom>
            <a:solidFill>
              <a:schemeClr val="accent3">
                <a:lumMod val="60000"/>
                <a:lumOff val="40000"/>
              </a:schemeClr>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Manager Finance (1) Lahore</a:t>
              </a:r>
              <a:endParaRPr sz="1200" b="1" dirty="0">
                <a:solidFill>
                  <a:schemeClr val="dk1"/>
                </a:solidFill>
                <a:latin typeface="Calibri"/>
                <a:ea typeface="Calibri"/>
                <a:cs typeface="Calibri"/>
                <a:sym typeface="Calibri"/>
              </a:endParaRPr>
            </a:p>
          </p:txBody>
        </p:sp>
        <p:sp>
          <p:nvSpPr>
            <p:cNvPr id="8" name="Google Shape;30;p1" descr="Hierarchy Level 2 Item 1">
              <a:extLst>
                <a:ext uri="{FF2B5EF4-FFF2-40B4-BE49-F238E27FC236}">
                  <a16:creationId xmlns:a16="http://schemas.microsoft.com/office/drawing/2014/main" id="{C681FC75-638C-F7A6-84A6-74C7F9B267CD}"/>
                </a:ext>
              </a:extLst>
            </p:cNvPr>
            <p:cNvSpPr/>
            <p:nvPr/>
          </p:nvSpPr>
          <p:spPr>
            <a:xfrm>
              <a:off x="1394995" y="3058163"/>
              <a:ext cx="1137110" cy="736092"/>
            </a:xfrm>
            <a:prstGeom prst="rect">
              <a:avLst/>
            </a:prstGeom>
            <a:solidFill>
              <a:schemeClr val="accent3">
                <a:lumMod val="60000"/>
                <a:lumOff val="40000"/>
              </a:schemeClr>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endParaRPr lang="en-US" sz="600" b="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Manager HR (1) Lahore</a:t>
              </a:r>
              <a:endParaRPr sz="1200" b="1" dirty="0">
                <a:solidFill>
                  <a:schemeClr val="dk1"/>
                </a:solidFill>
                <a:latin typeface="Calibri"/>
                <a:ea typeface="Calibri"/>
                <a:cs typeface="Calibri"/>
                <a:sym typeface="Calibri"/>
              </a:endParaRPr>
            </a:p>
          </p:txBody>
        </p:sp>
        <p:sp>
          <p:nvSpPr>
            <p:cNvPr id="9" name="Google Shape;30;p1" descr="Hierarchy Level 2 Item 1">
              <a:extLst>
                <a:ext uri="{FF2B5EF4-FFF2-40B4-BE49-F238E27FC236}">
                  <a16:creationId xmlns:a16="http://schemas.microsoft.com/office/drawing/2014/main" id="{B98F8422-CE6B-3D67-46DD-42C06ED08497}"/>
                </a:ext>
              </a:extLst>
            </p:cNvPr>
            <p:cNvSpPr/>
            <p:nvPr/>
          </p:nvSpPr>
          <p:spPr>
            <a:xfrm>
              <a:off x="1520650" y="1971350"/>
              <a:ext cx="2535792" cy="432633"/>
            </a:xfrm>
            <a:prstGeom prst="rect">
              <a:avLst/>
            </a:prstGeom>
            <a:solidFill>
              <a:srgbClr val="F1C232"/>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Director Operations (1) Lahore</a:t>
              </a:r>
            </a:p>
          </p:txBody>
        </p:sp>
        <p:sp>
          <p:nvSpPr>
            <p:cNvPr id="10" name="Google Shape;30;p1" descr="Hierarchy Level 2 Item 1">
              <a:extLst>
                <a:ext uri="{FF2B5EF4-FFF2-40B4-BE49-F238E27FC236}">
                  <a16:creationId xmlns:a16="http://schemas.microsoft.com/office/drawing/2014/main" id="{9D6D4DF5-D6C9-4AE0-1346-DF569CC3FF40}"/>
                </a:ext>
              </a:extLst>
            </p:cNvPr>
            <p:cNvSpPr/>
            <p:nvPr/>
          </p:nvSpPr>
          <p:spPr>
            <a:xfrm>
              <a:off x="259999" y="4405836"/>
              <a:ext cx="1052241" cy="855325"/>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endParaRPr lang="en-US" sz="500" b="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Finance Officer (1) Lahore</a:t>
              </a:r>
              <a:endParaRPr sz="1200" b="1" dirty="0">
                <a:solidFill>
                  <a:schemeClr val="dk1"/>
                </a:solidFill>
                <a:latin typeface="Calibri"/>
                <a:ea typeface="Calibri"/>
                <a:cs typeface="Calibri"/>
                <a:sym typeface="Calibri"/>
              </a:endParaRPr>
            </a:p>
          </p:txBody>
        </p:sp>
        <p:cxnSp>
          <p:nvCxnSpPr>
            <p:cNvPr id="11" name="Straight Connector 10">
              <a:extLst>
                <a:ext uri="{FF2B5EF4-FFF2-40B4-BE49-F238E27FC236}">
                  <a16:creationId xmlns:a16="http://schemas.microsoft.com/office/drawing/2014/main" id="{EBF1DC12-5593-6151-7424-D7726233BAAC}"/>
                </a:ext>
              </a:extLst>
            </p:cNvPr>
            <p:cNvCxnSpPr>
              <a:cxnSpLocks/>
            </p:cNvCxnSpPr>
            <p:nvPr/>
          </p:nvCxnSpPr>
          <p:spPr>
            <a:xfrm>
              <a:off x="6910445" y="1812608"/>
              <a:ext cx="18472" cy="29673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1A20618-935C-469A-838F-0C19F7967821}"/>
                </a:ext>
              </a:extLst>
            </p:cNvPr>
            <p:cNvCxnSpPr>
              <a:cxnSpLocks/>
            </p:cNvCxnSpPr>
            <p:nvPr/>
          </p:nvCxnSpPr>
          <p:spPr>
            <a:xfrm>
              <a:off x="783146" y="3718408"/>
              <a:ext cx="0" cy="497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Google Shape;30;p1" descr="Hierarchy Level 2 Item 1">
              <a:extLst>
                <a:ext uri="{FF2B5EF4-FFF2-40B4-BE49-F238E27FC236}">
                  <a16:creationId xmlns:a16="http://schemas.microsoft.com/office/drawing/2014/main" id="{1D919B0F-382F-12AD-ED22-501CEDC3DCBB}"/>
                </a:ext>
              </a:extLst>
            </p:cNvPr>
            <p:cNvSpPr/>
            <p:nvPr/>
          </p:nvSpPr>
          <p:spPr>
            <a:xfrm>
              <a:off x="1724157" y="4435030"/>
              <a:ext cx="1463039" cy="856692"/>
            </a:xfrm>
            <a:prstGeom prst="rect">
              <a:avLst/>
            </a:prstGeom>
            <a:solidFill>
              <a:schemeClr val="accent3">
                <a:lumMod val="40000"/>
                <a:lumOff val="60000"/>
              </a:schemeClr>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endParaRPr lang="en-US" sz="1200" b="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Support </a:t>
              </a:r>
            </a:p>
            <a:p>
              <a:pPr marL="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Staff</a:t>
              </a:r>
              <a:endParaRPr sz="1200" b="1" dirty="0">
                <a:solidFill>
                  <a:schemeClr val="dk1"/>
                </a:solidFill>
                <a:latin typeface="Calibri"/>
                <a:ea typeface="Calibri"/>
                <a:cs typeface="Calibri"/>
                <a:sym typeface="Calibri"/>
              </a:endParaRPr>
            </a:p>
          </p:txBody>
        </p:sp>
        <p:sp>
          <p:nvSpPr>
            <p:cNvPr id="14" name="Google Shape;36;p1" descr="Hierarchy Level 2 Item 1">
              <a:extLst>
                <a:ext uri="{FF2B5EF4-FFF2-40B4-BE49-F238E27FC236}">
                  <a16:creationId xmlns:a16="http://schemas.microsoft.com/office/drawing/2014/main" id="{BFDE9A4D-FA73-19FC-3D1A-E67CB290501B}"/>
                </a:ext>
              </a:extLst>
            </p:cNvPr>
            <p:cNvSpPr/>
            <p:nvPr/>
          </p:nvSpPr>
          <p:spPr>
            <a:xfrm>
              <a:off x="8496333" y="4950995"/>
              <a:ext cx="2061657" cy="707150"/>
            </a:xfrm>
            <a:prstGeom prst="rect">
              <a:avLst/>
            </a:prstGeom>
            <a:solidFill>
              <a:srgbClr val="C1DF87"/>
            </a:solidFill>
            <a:ln w="9525" cap="flat" cmpd="sng">
              <a:noFill/>
              <a:prstDash val="solid"/>
              <a:round/>
              <a:headEnd type="none" w="sm" len="sm"/>
              <a:tailEnd type="none" w="sm" len="sm"/>
            </a:ln>
          </p:spPr>
          <p:txBody>
            <a:bodyPr spcFirstLastPara="1" wrap="square" lIns="72000" tIns="108000" rIns="72000" bIns="0" anchor="t" anchorCtr="0">
              <a:noAutofit/>
            </a:bodyPr>
            <a:lstStyle/>
            <a:p>
              <a:pPr algn="ctr">
                <a:lnSpc>
                  <a:spcPct val="90000"/>
                </a:lnSpc>
                <a:buClr>
                  <a:srgbClr val="222222"/>
                </a:buClr>
                <a:buSzPts val="1400"/>
              </a:pPr>
              <a:r>
                <a:rPr lang="en-US" sz="1200" b="1" dirty="0">
                  <a:solidFill>
                    <a:srgbClr val="222222"/>
                  </a:solidFill>
                  <a:latin typeface="Calibri"/>
                  <a:ea typeface="Calibri"/>
                  <a:cs typeface="Calibri"/>
                  <a:sym typeface="Calibri"/>
                </a:rPr>
                <a:t>District Training &amp; Support Officer 8 (NMD KP &amp; South Punjab)</a:t>
              </a:r>
              <a:endParaRPr sz="1200" b="1" dirty="0">
                <a:solidFill>
                  <a:srgbClr val="222222"/>
                </a:solidFill>
                <a:latin typeface="Calibri"/>
                <a:ea typeface="Calibri"/>
                <a:cs typeface="Calibri"/>
                <a:sym typeface="Calibri"/>
              </a:endParaRPr>
            </a:p>
          </p:txBody>
        </p:sp>
        <p:sp>
          <p:nvSpPr>
            <p:cNvPr id="15" name="Google Shape;31;p1" descr="Hierarchy Sub Level">
              <a:extLst>
                <a:ext uri="{FF2B5EF4-FFF2-40B4-BE49-F238E27FC236}">
                  <a16:creationId xmlns:a16="http://schemas.microsoft.com/office/drawing/2014/main" id="{3AF00AF2-3C65-BA23-67D4-2ACC7D06170B}"/>
                </a:ext>
              </a:extLst>
            </p:cNvPr>
            <p:cNvSpPr/>
            <p:nvPr/>
          </p:nvSpPr>
          <p:spPr>
            <a:xfrm>
              <a:off x="8469572" y="2757977"/>
              <a:ext cx="1667938" cy="539998"/>
            </a:xfrm>
            <a:prstGeom prst="rect">
              <a:avLst/>
            </a:prstGeom>
            <a:solidFill>
              <a:srgbClr val="61A2F1"/>
            </a:solidFill>
            <a:ln w="9525" cap="flat" cmpd="sng">
              <a:noFill/>
              <a:prstDash val="solid"/>
              <a:round/>
              <a:headEnd type="none" w="sm" len="sm"/>
              <a:tailEnd type="none" w="sm" len="sm"/>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200" b="1" dirty="0">
                  <a:solidFill>
                    <a:schemeClr val="bg1"/>
                  </a:solidFill>
                  <a:latin typeface="Calibri"/>
                  <a:ea typeface="Calibri"/>
                  <a:cs typeface="Calibri"/>
                  <a:sym typeface="Calibri"/>
                </a:rPr>
                <a:t>Manager M&amp;E (1)</a:t>
              </a:r>
            </a:p>
            <a:p>
              <a:pPr marL="0" marR="0" lvl="0" indent="0" algn="ctr" rtl="0">
                <a:lnSpc>
                  <a:spcPct val="90000"/>
                </a:lnSpc>
                <a:spcBef>
                  <a:spcPts val="0"/>
                </a:spcBef>
                <a:spcAft>
                  <a:spcPts val="0"/>
                </a:spcAft>
                <a:buClr>
                  <a:schemeClr val="lt1"/>
                </a:buClr>
                <a:buSzPts val="1400"/>
                <a:buFont typeface="Calibri"/>
                <a:buNone/>
              </a:pPr>
              <a:r>
                <a:rPr lang="en-US" sz="1200" b="1" dirty="0" err="1">
                  <a:solidFill>
                    <a:schemeClr val="bg1"/>
                  </a:solidFill>
                  <a:latin typeface="Calibri"/>
                  <a:ea typeface="Calibri"/>
                  <a:cs typeface="Calibri"/>
                  <a:sym typeface="Calibri"/>
                </a:rPr>
                <a:t>Lhr</a:t>
              </a:r>
              <a:r>
                <a:rPr lang="en-US" sz="1200" b="1" dirty="0">
                  <a:solidFill>
                    <a:schemeClr val="bg1"/>
                  </a:solidFill>
                  <a:latin typeface="Calibri"/>
                  <a:ea typeface="Calibri"/>
                  <a:cs typeface="Calibri"/>
                  <a:sym typeface="Calibri"/>
                </a:rPr>
                <a:t>/Isb </a:t>
              </a:r>
            </a:p>
          </p:txBody>
        </p:sp>
        <p:sp>
          <p:nvSpPr>
            <p:cNvPr id="16" name="Google Shape;36;p1" descr="Hierarchy Level 2 Item 1">
              <a:extLst>
                <a:ext uri="{FF2B5EF4-FFF2-40B4-BE49-F238E27FC236}">
                  <a16:creationId xmlns:a16="http://schemas.microsoft.com/office/drawing/2014/main" id="{11D5082E-19E2-C81C-CF59-7976F2F94BE4}"/>
                </a:ext>
              </a:extLst>
            </p:cNvPr>
            <p:cNvSpPr/>
            <p:nvPr/>
          </p:nvSpPr>
          <p:spPr>
            <a:xfrm>
              <a:off x="5884810" y="4672816"/>
              <a:ext cx="2088214" cy="574257"/>
            </a:xfrm>
            <a:prstGeom prst="rect">
              <a:avLst/>
            </a:prstGeom>
            <a:solidFill>
              <a:srgbClr val="C1DF87"/>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rgbClr val="222222"/>
                  </a:solidFill>
                  <a:latin typeface="Calibri"/>
                  <a:ea typeface="Calibri"/>
                  <a:cs typeface="Calibri"/>
                  <a:sym typeface="Calibri"/>
                </a:rPr>
                <a:t>Academic Coordinator (2) </a:t>
              </a:r>
              <a:r>
                <a:rPr lang="en-US" sz="1200" b="1" dirty="0" err="1">
                  <a:solidFill>
                    <a:srgbClr val="222222"/>
                  </a:solidFill>
                  <a:latin typeface="Calibri"/>
                  <a:ea typeface="Calibri"/>
                  <a:cs typeface="Calibri"/>
                  <a:sym typeface="Calibri"/>
                </a:rPr>
                <a:t>Lhr</a:t>
              </a:r>
              <a:r>
                <a:rPr lang="en-US" sz="1200" b="1" dirty="0">
                  <a:solidFill>
                    <a:srgbClr val="222222"/>
                  </a:solidFill>
                  <a:latin typeface="Calibri"/>
                  <a:ea typeface="Calibri"/>
                  <a:cs typeface="Calibri"/>
                  <a:sym typeface="Calibri"/>
                </a:rPr>
                <a:t>/Isb/KP </a:t>
              </a:r>
              <a:endParaRPr sz="1200" b="1" dirty="0">
                <a:solidFill>
                  <a:srgbClr val="222222"/>
                </a:solidFill>
                <a:latin typeface="Calibri"/>
                <a:ea typeface="Calibri"/>
                <a:cs typeface="Calibri"/>
                <a:sym typeface="Calibri"/>
              </a:endParaRPr>
            </a:p>
            <a:p>
              <a:pPr marL="0" marR="0" lvl="0" indent="0" algn="ctr" rtl="0">
                <a:lnSpc>
                  <a:spcPct val="90000"/>
                </a:lnSpc>
                <a:spcBef>
                  <a:spcPts val="0"/>
                </a:spcBef>
                <a:spcAft>
                  <a:spcPts val="0"/>
                </a:spcAft>
                <a:buClr>
                  <a:srgbClr val="222222"/>
                </a:buClr>
                <a:buSzPts val="1400"/>
                <a:buFont typeface="Calibri"/>
                <a:buNone/>
              </a:pPr>
              <a:endParaRPr sz="1200" b="1" dirty="0">
                <a:solidFill>
                  <a:srgbClr val="222222"/>
                </a:solidFill>
                <a:latin typeface="Calibri"/>
                <a:ea typeface="Calibri"/>
                <a:cs typeface="Calibri"/>
                <a:sym typeface="Calibri"/>
              </a:endParaRPr>
            </a:p>
          </p:txBody>
        </p:sp>
        <p:sp>
          <p:nvSpPr>
            <p:cNvPr id="17" name="Google Shape;31;p1" descr="Hierarchy Sub Level">
              <a:extLst>
                <a:ext uri="{FF2B5EF4-FFF2-40B4-BE49-F238E27FC236}">
                  <a16:creationId xmlns:a16="http://schemas.microsoft.com/office/drawing/2014/main" id="{EDAE78CF-BE61-D4E6-19CE-0DE398DFC8C4}"/>
                </a:ext>
              </a:extLst>
            </p:cNvPr>
            <p:cNvSpPr/>
            <p:nvPr/>
          </p:nvSpPr>
          <p:spPr>
            <a:xfrm>
              <a:off x="8496959" y="3454310"/>
              <a:ext cx="1667938" cy="511060"/>
            </a:xfrm>
            <a:prstGeom prst="rect">
              <a:avLst/>
            </a:prstGeom>
            <a:solidFill>
              <a:srgbClr val="61A2F1"/>
            </a:solidFill>
            <a:ln w="9525" cap="flat" cmpd="sng">
              <a:noFill/>
              <a:prstDash val="solid"/>
              <a:round/>
              <a:headEnd type="none" w="sm" len="sm"/>
              <a:tailEnd type="none" w="sm" len="sm"/>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US" sz="1200" b="1" dirty="0">
                  <a:solidFill>
                    <a:schemeClr val="bg1"/>
                  </a:solidFill>
                  <a:latin typeface="Calibri"/>
                  <a:ea typeface="Calibri"/>
                  <a:cs typeface="Calibri"/>
                  <a:sym typeface="Calibri"/>
                </a:rPr>
                <a:t>Asst. Manager M&amp;E (2) </a:t>
              </a:r>
              <a:r>
                <a:rPr lang="en-US" sz="1200" b="1" dirty="0" err="1">
                  <a:solidFill>
                    <a:schemeClr val="bg1"/>
                  </a:solidFill>
                  <a:latin typeface="Calibri"/>
                  <a:ea typeface="Calibri"/>
                  <a:cs typeface="Calibri"/>
                  <a:sym typeface="Calibri"/>
                </a:rPr>
                <a:t>Lhr</a:t>
              </a:r>
              <a:r>
                <a:rPr lang="en-US" sz="1200" b="1" dirty="0">
                  <a:solidFill>
                    <a:schemeClr val="bg1"/>
                  </a:solidFill>
                  <a:latin typeface="Calibri"/>
                  <a:ea typeface="Calibri"/>
                  <a:cs typeface="Calibri"/>
                  <a:sym typeface="Calibri"/>
                </a:rPr>
                <a:t>/Isb</a:t>
              </a:r>
            </a:p>
          </p:txBody>
        </p:sp>
        <p:sp>
          <p:nvSpPr>
            <p:cNvPr id="18" name="Google Shape;36;p1" descr="Hierarchy Level 2 Item 1">
              <a:extLst>
                <a:ext uri="{FF2B5EF4-FFF2-40B4-BE49-F238E27FC236}">
                  <a16:creationId xmlns:a16="http://schemas.microsoft.com/office/drawing/2014/main" id="{97F43EFB-5883-63D6-D642-F20DBE200969}"/>
                </a:ext>
              </a:extLst>
            </p:cNvPr>
            <p:cNvSpPr/>
            <p:nvPr/>
          </p:nvSpPr>
          <p:spPr>
            <a:xfrm>
              <a:off x="5856458" y="3860772"/>
              <a:ext cx="2088214" cy="574258"/>
            </a:xfrm>
            <a:prstGeom prst="rect">
              <a:avLst/>
            </a:prstGeom>
            <a:solidFill>
              <a:srgbClr val="C1DF87"/>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rgbClr val="222222"/>
                  </a:solidFill>
                  <a:latin typeface="Calibri"/>
                  <a:ea typeface="Calibri"/>
                  <a:cs typeface="Calibri"/>
                  <a:sym typeface="Calibri"/>
                </a:rPr>
                <a:t>Research &amp; Documentation Associate (1) </a:t>
              </a:r>
              <a:r>
                <a:rPr lang="en-US" sz="1200" b="1" dirty="0" err="1">
                  <a:solidFill>
                    <a:srgbClr val="222222"/>
                  </a:solidFill>
                  <a:latin typeface="Calibri"/>
                  <a:ea typeface="Calibri"/>
                  <a:cs typeface="Calibri"/>
                  <a:sym typeface="Calibri"/>
                </a:rPr>
                <a:t>Lhr</a:t>
              </a:r>
              <a:r>
                <a:rPr lang="en-US" sz="1200" b="1" dirty="0">
                  <a:solidFill>
                    <a:srgbClr val="222222"/>
                  </a:solidFill>
                  <a:latin typeface="Calibri"/>
                  <a:ea typeface="Calibri"/>
                  <a:cs typeface="Calibri"/>
                  <a:sym typeface="Calibri"/>
                </a:rPr>
                <a:t>/Isb</a:t>
              </a:r>
              <a:endParaRPr sz="1200" b="1" dirty="0">
                <a:solidFill>
                  <a:srgbClr val="222222"/>
                </a:solidFill>
                <a:latin typeface="Calibri"/>
                <a:ea typeface="Calibri"/>
                <a:cs typeface="Calibri"/>
                <a:sym typeface="Calibri"/>
              </a:endParaRPr>
            </a:p>
          </p:txBody>
        </p:sp>
        <p:sp>
          <p:nvSpPr>
            <p:cNvPr id="19" name="TextBox 18">
              <a:extLst>
                <a:ext uri="{FF2B5EF4-FFF2-40B4-BE49-F238E27FC236}">
                  <a16:creationId xmlns:a16="http://schemas.microsoft.com/office/drawing/2014/main" id="{33B82B28-B7C5-CC8D-C643-D6C5733A3687}"/>
                </a:ext>
              </a:extLst>
            </p:cNvPr>
            <p:cNvSpPr txBox="1"/>
            <p:nvPr/>
          </p:nvSpPr>
          <p:spPr>
            <a:xfrm>
              <a:off x="2584477" y="314616"/>
              <a:ext cx="9328108" cy="523220"/>
            </a:xfrm>
            <a:prstGeom prst="rect">
              <a:avLst/>
            </a:prstGeom>
            <a:noFill/>
          </p:spPr>
          <p:txBody>
            <a:bodyPr wrap="square">
              <a:spAutoFit/>
            </a:bodyPr>
            <a:lstStyle/>
            <a:p>
              <a:pPr marL="0" marR="0" lvl="0" indent="0" algn="l" rtl="0">
                <a:spcBef>
                  <a:spcPts val="0"/>
                </a:spcBef>
                <a:spcAft>
                  <a:spcPts val="0"/>
                </a:spcAft>
                <a:buNone/>
              </a:pPr>
              <a:r>
                <a:rPr lang="en-US" sz="2800" b="1" dirty="0">
                  <a:solidFill>
                    <a:srgbClr val="0070C0"/>
                  </a:solidFill>
                  <a:latin typeface="Twentieth Century"/>
                  <a:ea typeface="Twentieth Century"/>
                  <a:cs typeface="Twentieth Century"/>
                  <a:sym typeface="Twentieth Century"/>
                </a:rPr>
                <a:t>Girls and Out of School Children: Action for Learning (GOAL)</a:t>
              </a:r>
            </a:p>
          </p:txBody>
        </p:sp>
        <p:sp>
          <p:nvSpPr>
            <p:cNvPr id="20" name="Google Shape;36;p1" descr="Hierarchy Level 2 Item 1">
              <a:extLst>
                <a:ext uri="{FF2B5EF4-FFF2-40B4-BE49-F238E27FC236}">
                  <a16:creationId xmlns:a16="http://schemas.microsoft.com/office/drawing/2014/main" id="{EA4FC1FE-1420-B84E-1158-7234C798B3DB}"/>
                </a:ext>
              </a:extLst>
            </p:cNvPr>
            <p:cNvSpPr/>
            <p:nvPr/>
          </p:nvSpPr>
          <p:spPr>
            <a:xfrm>
              <a:off x="8496333" y="4247280"/>
              <a:ext cx="2061657" cy="532628"/>
            </a:xfrm>
            <a:prstGeom prst="rect">
              <a:avLst/>
            </a:prstGeom>
            <a:solidFill>
              <a:srgbClr val="C1DF87"/>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rgbClr val="222222"/>
                  </a:solidFill>
                  <a:latin typeface="Calibri"/>
                  <a:ea typeface="Calibri"/>
                  <a:cs typeface="Calibri"/>
                  <a:sym typeface="Calibri"/>
                </a:rPr>
                <a:t>District Manager 8 (NMD KP &amp; South Punjab)</a:t>
              </a:r>
            </a:p>
            <a:p>
              <a:pPr marL="0" marR="0" lvl="0" indent="0" algn="ctr" rtl="0">
                <a:lnSpc>
                  <a:spcPct val="90000"/>
                </a:lnSpc>
                <a:spcBef>
                  <a:spcPts val="0"/>
                </a:spcBef>
                <a:spcAft>
                  <a:spcPts val="0"/>
                </a:spcAft>
                <a:buClr>
                  <a:srgbClr val="222222"/>
                </a:buClr>
                <a:buSzPts val="1400"/>
                <a:buFont typeface="Calibri"/>
                <a:buNone/>
              </a:pPr>
              <a:endParaRPr lang="en-US" sz="1100" b="1" dirty="0">
                <a:solidFill>
                  <a:srgbClr val="222222"/>
                </a:solidFill>
                <a:latin typeface="Calibri"/>
                <a:ea typeface="Calibri"/>
                <a:cs typeface="Calibri"/>
                <a:sym typeface="Calibri"/>
              </a:endParaRPr>
            </a:p>
          </p:txBody>
        </p:sp>
        <p:cxnSp>
          <p:nvCxnSpPr>
            <p:cNvPr id="21" name="Connector: Elbow 20">
              <a:extLst>
                <a:ext uri="{FF2B5EF4-FFF2-40B4-BE49-F238E27FC236}">
                  <a16:creationId xmlns:a16="http://schemas.microsoft.com/office/drawing/2014/main" id="{5C41E9AC-4B8E-746A-E50B-F4051B1EA857}"/>
                </a:ext>
              </a:extLst>
            </p:cNvPr>
            <p:cNvCxnSpPr>
              <a:cxnSpLocks/>
            </p:cNvCxnSpPr>
            <p:nvPr/>
          </p:nvCxnSpPr>
          <p:spPr>
            <a:xfrm>
              <a:off x="7945841" y="2540777"/>
              <a:ext cx="551118" cy="2505547"/>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307FB63F-9CBF-418B-46B5-DBAA4A15D443}"/>
                </a:ext>
              </a:extLst>
            </p:cNvPr>
            <p:cNvCxnSpPr>
              <a:cxnSpLocks/>
            </p:cNvCxnSpPr>
            <p:nvPr/>
          </p:nvCxnSpPr>
          <p:spPr>
            <a:xfrm rot="16200000" flipH="1">
              <a:off x="7963701" y="4058527"/>
              <a:ext cx="820968" cy="27556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25EBDDE9-4F16-160C-9AD7-3F475509D751}"/>
                </a:ext>
              </a:extLst>
            </p:cNvPr>
            <p:cNvCxnSpPr>
              <a:cxnSpLocks/>
            </p:cNvCxnSpPr>
            <p:nvPr/>
          </p:nvCxnSpPr>
          <p:spPr>
            <a:xfrm>
              <a:off x="7941550" y="2443104"/>
              <a:ext cx="1306145" cy="297189"/>
            </a:xfrm>
            <a:prstGeom prst="bentConnector3">
              <a:avLst>
                <a:gd name="adj1" fmla="val 10007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E7FFBA87-D8BD-1457-5FA8-B6A43EB5BDDB}"/>
                </a:ext>
              </a:extLst>
            </p:cNvPr>
            <p:cNvCxnSpPr>
              <a:cxnSpLocks/>
            </p:cNvCxnSpPr>
            <p:nvPr/>
          </p:nvCxnSpPr>
          <p:spPr>
            <a:xfrm>
              <a:off x="7945216" y="2325967"/>
              <a:ext cx="2614026" cy="411182"/>
            </a:xfrm>
            <a:prstGeom prst="bentConnector3">
              <a:avLst>
                <a:gd name="adj1" fmla="val 9955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C9DFAE67-6F85-F4B0-D6FA-FBFFF2F9449A}"/>
                </a:ext>
              </a:extLst>
            </p:cNvPr>
            <p:cNvCxnSpPr>
              <a:cxnSpLocks/>
              <a:endCxn id="6" idx="0"/>
            </p:cNvCxnSpPr>
            <p:nvPr/>
          </p:nvCxnSpPr>
          <p:spPr>
            <a:xfrm>
              <a:off x="7052792" y="1512103"/>
              <a:ext cx="4074846" cy="124216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Google Shape;36;p1" descr="Hierarchy Level 2 Item 1">
              <a:extLst>
                <a:ext uri="{FF2B5EF4-FFF2-40B4-BE49-F238E27FC236}">
                  <a16:creationId xmlns:a16="http://schemas.microsoft.com/office/drawing/2014/main" id="{AF2AEAF6-0792-EE04-7269-B9F9EF8BCB63}"/>
                </a:ext>
              </a:extLst>
            </p:cNvPr>
            <p:cNvSpPr/>
            <p:nvPr/>
          </p:nvSpPr>
          <p:spPr>
            <a:xfrm>
              <a:off x="5856458" y="3052663"/>
              <a:ext cx="2091348" cy="574257"/>
            </a:xfrm>
            <a:prstGeom prst="rect">
              <a:avLst/>
            </a:prstGeom>
            <a:solidFill>
              <a:srgbClr val="C1DF87"/>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lvl="0" indent="0" algn="ctr" rtl="0">
                <a:lnSpc>
                  <a:spcPct val="90000"/>
                </a:lnSpc>
                <a:spcBef>
                  <a:spcPts val="0"/>
                </a:spcBef>
                <a:spcAft>
                  <a:spcPts val="0"/>
                </a:spcAft>
                <a:buClr>
                  <a:srgbClr val="222222"/>
                </a:buClr>
                <a:buSzPts val="1400"/>
                <a:buFont typeface="Calibri"/>
                <a:buNone/>
              </a:pPr>
              <a:r>
                <a:rPr lang="en-US" sz="1200" b="1" dirty="0">
                  <a:solidFill>
                    <a:srgbClr val="222222"/>
                  </a:solidFill>
                  <a:latin typeface="Calibri"/>
                  <a:ea typeface="Calibri"/>
                  <a:cs typeface="Calibri"/>
                  <a:sym typeface="Calibri"/>
                </a:rPr>
                <a:t>Asst. Project Manager (1) </a:t>
              </a:r>
              <a:r>
                <a:rPr lang="en-US" sz="1200" b="1" dirty="0" err="1">
                  <a:solidFill>
                    <a:srgbClr val="222222"/>
                  </a:solidFill>
                  <a:latin typeface="Calibri"/>
                  <a:ea typeface="Calibri"/>
                  <a:cs typeface="Calibri"/>
                  <a:sym typeface="Calibri"/>
                </a:rPr>
                <a:t>Lhr</a:t>
              </a:r>
              <a:r>
                <a:rPr lang="en-US" sz="1200" b="1" dirty="0">
                  <a:solidFill>
                    <a:srgbClr val="222222"/>
                  </a:solidFill>
                  <a:latin typeface="Calibri"/>
                  <a:ea typeface="Calibri"/>
                  <a:cs typeface="Calibri"/>
                  <a:sym typeface="Calibri"/>
                </a:rPr>
                <a:t>/Isb</a:t>
              </a:r>
              <a:endParaRPr sz="1200" b="1" dirty="0">
                <a:solidFill>
                  <a:srgbClr val="222222"/>
                </a:solidFill>
                <a:latin typeface="Calibri"/>
                <a:ea typeface="Calibri"/>
                <a:cs typeface="Calibri"/>
                <a:sym typeface="Calibri"/>
              </a:endParaRPr>
            </a:p>
            <a:p>
              <a:pPr marL="0" marR="0" lvl="0" indent="0" algn="ctr" rtl="0">
                <a:lnSpc>
                  <a:spcPct val="90000"/>
                </a:lnSpc>
                <a:spcBef>
                  <a:spcPts val="0"/>
                </a:spcBef>
                <a:spcAft>
                  <a:spcPts val="0"/>
                </a:spcAft>
                <a:buClr>
                  <a:srgbClr val="222222"/>
                </a:buClr>
                <a:buSzPts val="1400"/>
                <a:buFont typeface="Calibri"/>
                <a:buNone/>
              </a:pPr>
              <a:endParaRPr sz="1200" b="1" dirty="0">
                <a:solidFill>
                  <a:srgbClr val="222222"/>
                </a:solidFill>
                <a:latin typeface="Calibri"/>
                <a:ea typeface="Calibri"/>
                <a:cs typeface="Calibri"/>
                <a:sym typeface="Calibri"/>
              </a:endParaRPr>
            </a:p>
          </p:txBody>
        </p:sp>
        <p:sp>
          <p:nvSpPr>
            <p:cNvPr id="27" name="Google Shape;35;p1" descr="Hierarchy Level 2 Item 1">
              <a:extLst>
                <a:ext uri="{FF2B5EF4-FFF2-40B4-BE49-F238E27FC236}">
                  <a16:creationId xmlns:a16="http://schemas.microsoft.com/office/drawing/2014/main" id="{3D84B50D-F257-0436-C7EA-3A23BE6B5A78}"/>
                </a:ext>
              </a:extLst>
            </p:cNvPr>
            <p:cNvSpPr/>
            <p:nvPr/>
          </p:nvSpPr>
          <p:spPr>
            <a:xfrm>
              <a:off x="5860567" y="2278813"/>
              <a:ext cx="2085900" cy="539998"/>
            </a:xfrm>
            <a:prstGeom prst="rect">
              <a:avLst/>
            </a:prstGeom>
            <a:solidFill>
              <a:schemeClr val="accent1"/>
            </a:solidFill>
            <a:ln w="9525" cap="flat" cmpd="sng">
              <a:noFill/>
              <a:prstDash val="solid"/>
              <a:round/>
              <a:headEnd type="none" w="sm" len="sm"/>
              <a:tailEnd type="none" w="sm" len="sm"/>
            </a:ln>
          </p:spPr>
          <p:txBody>
            <a:bodyPr spcFirstLastPara="1" wrap="square" lIns="72000" tIns="108000" rIns="72000" bIns="0" anchor="t" anchorCtr="0">
              <a:noAutofit/>
            </a:bodyPr>
            <a:lstStyle/>
            <a:p>
              <a:pPr marL="0" marR="0" lvl="0" indent="0" algn="ctr" rtl="0">
                <a:lnSpc>
                  <a:spcPct val="90000"/>
                </a:lnSpc>
                <a:spcBef>
                  <a:spcPts val="0"/>
                </a:spcBef>
                <a:spcAft>
                  <a:spcPts val="0"/>
                </a:spcAft>
                <a:buClr>
                  <a:srgbClr val="222222"/>
                </a:buClr>
                <a:buSzPts val="1400"/>
                <a:buFont typeface="Calibri"/>
                <a:buNone/>
              </a:pPr>
              <a:r>
                <a:rPr lang="en-US" sz="1200" b="1" dirty="0">
                  <a:solidFill>
                    <a:schemeClr val="dk1"/>
                  </a:solidFill>
                  <a:latin typeface="Calibri"/>
                  <a:ea typeface="Calibri"/>
                  <a:cs typeface="Calibri"/>
                  <a:sym typeface="Calibri"/>
                </a:rPr>
                <a:t>Project Manager (1)</a:t>
              </a:r>
            </a:p>
            <a:p>
              <a:pPr marL="0" marR="0" lvl="0" indent="0" algn="ctr" rtl="0">
                <a:lnSpc>
                  <a:spcPct val="90000"/>
                </a:lnSpc>
                <a:spcBef>
                  <a:spcPts val="0"/>
                </a:spcBef>
                <a:spcAft>
                  <a:spcPts val="0"/>
                </a:spcAft>
                <a:buClr>
                  <a:srgbClr val="222222"/>
                </a:buClr>
                <a:buSzPts val="1400"/>
                <a:buFont typeface="Calibri"/>
                <a:buNone/>
              </a:pPr>
              <a:r>
                <a:rPr lang="en-US" sz="1200" b="1" dirty="0" err="1">
                  <a:solidFill>
                    <a:schemeClr val="dk1"/>
                  </a:solidFill>
                  <a:latin typeface="Calibri"/>
                  <a:ea typeface="Calibri"/>
                  <a:cs typeface="Calibri"/>
                  <a:sym typeface="Calibri"/>
                </a:rPr>
                <a:t>Lhr</a:t>
              </a:r>
              <a:r>
                <a:rPr lang="en-US" sz="1200" b="1" dirty="0">
                  <a:solidFill>
                    <a:schemeClr val="dk1"/>
                  </a:solidFill>
                  <a:latin typeface="Calibri"/>
                  <a:ea typeface="Calibri"/>
                  <a:cs typeface="Calibri"/>
                  <a:sym typeface="Calibri"/>
                </a:rPr>
                <a:t>/Isb</a:t>
              </a:r>
              <a:endParaRPr sz="1200" b="1" dirty="0">
                <a:solidFill>
                  <a:schemeClr val="dk1"/>
                </a:solidFill>
                <a:latin typeface="Calibri"/>
                <a:ea typeface="Calibri"/>
                <a:cs typeface="Calibri"/>
                <a:sym typeface="Calibri"/>
              </a:endParaRPr>
            </a:p>
          </p:txBody>
        </p:sp>
        <p:sp>
          <p:nvSpPr>
            <p:cNvPr id="28" name="Google Shape;33;p1" descr="Hierarchy Level 1">
              <a:extLst>
                <a:ext uri="{FF2B5EF4-FFF2-40B4-BE49-F238E27FC236}">
                  <a16:creationId xmlns:a16="http://schemas.microsoft.com/office/drawing/2014/main" id="{09A28275-44FE-0275-599D-C0DD8E68CC8C}"/>
                </a:ext>
              </a:extLst>
            </p:cNvPr>
            <p:cNvSpPr/>
            <p:nvPr/>
          </p:nvSpPr>
          <p:spPr>
            <a:xfrm>
              <a:off x="4853766" y="1076517"/>
              <a:ext cx="2728133" cy="736091"/>
            </a:xfrm>
            <a:prstGeom prst="rect">
              <a:avLst/>
            </a:prstGeom>
            <a:solidFill>
              <a:srgbClr val="0070C0"/>
            </a:solidFill>
            <a:ln w="9525" cap="flat" cmpd="sng">
              <a:noFill/>
              <a:prstDash val="solid"/>
              <a:round/>
              <a:headEnd type="none" w="sm" len="sm"/>
              <a:tailEnd type="none" w="sm" len="sm"/>
            </a:ln>
          </p:spPr>
          <p:txBody>
            <a:bodyPr spcFirstLastPara="1" wrap="square" lIns="8250" tIns="8250" rIns="8250" bIns="8250" anchor="t" anchorCtr="0">
              <a:noAutofit/>
            </a:bodyPr>
            <a:lstStyle/>
            <a:p>
              <a:pPr marL="0" marR="0" lvl="0" indent="0" algn="ctr" rtl="0">
                <a:lnSpc>
                  <a:spcPct val="90000"/>
                </a:lnSpc>
                <a:spcBef>
                  <a:spcPts val="0"/>
                </a:spcBef>
                <a:spcAft>
                  <a:spcPts val="0"/>
                </a:spcAft>
                <a:buClr>
                  <a:srgbClr val="222222"/>
                </a:buClr>
                <a:buSzPts val="1400"/>
                <a:buFont typeface="Calibri"/>
                <a:buNone/>
              </a:pPr>
              <a:endParaRPr lang="en-US" sz="1200" b="1" dirty="0">
                <a:solidFill>
                  <a:schemeClr val="bg1"/>
                </a:solidFill>
                <a:latin typeface="Calibri"/>
                <a:ea typeface="Calibri"/>
                <a:cs typeface="Calibri"/>
                <a:sym typeface="Calibri"/>
              </a:endParaRPr>
            </a:p>
            <a:p>
              <a:pPr marL="0" marR="0" lvl="0" indent="0" algn="ctr" rtl="0">
                <a:lnSpc>
                  <a:spcPct val="90000"/>
                </a:lnSpc>
                <a:spcBef>
                  <a:spcPts val="0"/>
                </a:spcBef>
                <a:spcAft>
                  <a:spcPts val="0"/>
                </a:spcAft>
                <a:buClr>
                  <a:srgbClr val="222222"/>
                </a:buClr>
                <a:buSzPts val="1400"/>
                <a:buFont typeface="Calibri"/>
                <a:buNone/>
              </a:pPr>
              <a:r>
                <a:rPr lang="en-US" sz="1200" b="1" dirty="0">
                  <a:solidFill>
                    <a:schemeClr val="bg1"/>
                  </a:solidFill>
                  <a:latin typeface="Calibri"/>
                  <a:ea typeface="Calibri"/>
                  <a:cs typeface="Calibri"/>
                  <a:sym typeface="Calibri"/>
                </a:rPr>
                <a:t>Project Director 1</a:t>
              </a:r>
            </a:p>
            <a:p>
              <a:pPr marL="0" marR="0" lvl="0" indent="0" algn="ctr" rtl="0">
                <a:lnSpc>
                  <a:spcPct val="90000"/>
                </a:lnSpc>
                <a:spcBef>
                  <a:spcPts val="0"/>
                </a:spcBef>
                <a:spcAft>
                  <a:spcPts val="0"/>
                </a:spcAft>
                <a:buClr>
                  <a:srgbClr val="222222"/>
                </a:buClr>
                <a:buSzPts val="1400"/>
                <a:buFont typeface="Calibri"/>
                <a:buNone/>
              </a:pPr>
              <a:r>
                <a:rPr lang="en-US" sz="1200" b="1" dirty="0">
                  <a:solidFill>
                    <a:schemeClr val="bg1"/>
                  </a:solidFill>
                  <a:latin typeface="Calibri"/>
                  <a:ea typeface="Calibri"/>
                  <a:cs typeface="Calibri"/>
                  <a:sym typeface="Calibri"/>
                </a:rPr>
                <a:t>Lahore</a:t>
              </a:r>
              <a:endParaRPr sz="1200" b="1" dirty="0">
                <a:solidFill>
                  <a:schemeClr val="bg1"/>
                </a:solidFill>
                <a:latin typeface="Calibri"/>
                <a:ea typeface="Calibri"/>
                <a:cs typeface="Calibri"/>
                <a:sym typeface="Calibri"/>
              </a:endParaRPr>
            </a:p>
          </p:txBody>
        </p:sp>
        <p:cxnSp>
          <p:nvCxnSpPr>
            <p:cNvPr id="29" name="Connector: Elbow 28">
              <a:extLst>
                <a:ext uri="{FF2B5EF4-FFF2-40B4-BE49-F238E27FC236}">
                  <a16:creationId xmlns:a16="http://schemas.microsoft.com/office/drawing/2014/main" id="{740CA49F-4549-39CE-4163-D64DC59F2522}"/>
                </a:ext>
              </a:extLst>
            </p:cNvPr>
            <p:cNvCxnSpPr>
              <a:cxnSpLocks/>
            </p:cNvCxnSpPr>
            <p:nvPr/>
          </p:nvCxnSpPr>
          <p:spPr>
            <a:xfrm rot="16200000" flipH="1">
              <a:off x="9183988" y="3365292"/>
              <a:ext cx="127417" cy="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9A5DC9E-7AC9-4F40-08C0-9E26637C01F4}"/>
                </a:ext>
              </a:extLst>
            </p:cNvPr>
            <p:cNvCxnSpPr>
              <a:cxnSpLocks/>
            </p:cNvCxnSpPr>
            <p:nvPr/>
          </p:nvCxnSpPr>
          <p:spPr>
            <a:xfrm rot="10800000" flipV="1">
              <a:off x="2753057" y="1451292"/>
              <a:ext cx="2072969" cy="375404"/>
            </a:xfrm>
            <a:prstGeom prst="bentConnector3">
              <a:avLst>
                <a:gd name="adj1" fmla="val 9999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5630C7B-F0D1-1B2D-996E-A9212F29BC8F}"/>
                </a:ext>
              </a:extLst>
            </p:cNvPr>
            <p:cNvGrpSpPr/>
            <p:nvPr/>
          </p:nvGrpSpPr>
          <p:grpSpPr>
            <a:xfrm>
              <a:off x="782972" y="2591100"/>
              <a:ext cx="1236154" cy="363310"/>
              <a:chOff x="782972" y="2456478"/>
              <a:chExt cx="1236154" cy="497932"/>
            </a:xfrm>
          </p:grpSpPr>
          <p:cxnSp>
            <p:nvCxnSpPr>
              <p:cNvPr id="32" name="Straight Arrow Connector 31">
                <a:extLst>
                  <a:ext uri="{FF2B5EF4-FFF2-40B4-BE49-F238E27FC236}">
                    <a16:creationId xmlns:a16="http://schemas.microsoft.com/office/drawing/2014/main" id="{E728A865-6CF6-BAB2-8B9E-CAB2D54618CC}"/>
                  </a:ext>
                </a:extLst>
              </p:cNvPr>
              <p:cNvCxnSpPr>
                <a:cxnSpLocks/>
              </p:cNvCxnSpPr>
              <p:nvPr/>
            </p:nvCxnSpPr>
            <p:spPr>
              <a:xfrm>
                <a:off x="2019126" y="2456478"/>
                <a:ext cx="0" cy="497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FD471945-B820-3D6B-4452-54E35451C79D}"/>
                  </a:ext>
                </a:extLst>
              </p:cNvPr>
              <p:cNvCxnSpPr>
                <a:cxnSpLocks/>
              </p:cNvCxnSpPr>
              <p:nvPr/>
            </p:nvCxnSpPr>
            <p:spPr>
              <a:xfrm>
                <a:off x="782972" y="2456478"/>
                <a:ext cx="0" cy="4979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34" name="Straight Connector 33">
              <a:extLst>
                <a:ext uri="{FF2B5EF4-FFF2-40B4-BE49-F238E27FC236}">
                  <a16:creationId xmlns:a16="http://schemas.microsoft.com/office/drawing/2014/main" id="{E8416CAC-171D-D4BC-0E53-B6BEA43A17C7}"/>
                </a:ext>
              </a:extLst>
            </p:cNvPr>
            <p:cNvCxnSpPr>
              <a:cxnSpLocks/>
            </p:cNvCxnSpPr>
            <p:nvPr/>
          </p:nvCxnSpPr>
          <p:spPr>
            <a:xfrm>
              <a:off x="775835" y="2582515"/>
              <a:ext cx="1977221" cy="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3EF961F7-1918-2826-B18E-18FAEC7CFF44}"/>
                </a:ext>
              </a:extLst>
            </p:cNvPr>
            <p:cNvCxnSpPr/>
            <p:nvPr/>
          </p:nvCxnSpPr>
          <p:spPr>
            <a:xfrm>
              <a:off x="2753056" y="2403983"/>
              <a:ext cx="0" cy="1785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6E5C1740-B501-CC4A-96D4-8D2531EB4FD2}"/>
                </a:ext>
              </a:extLst>
            </p:cNvPr>
            <p:cNvCxnSpPr/>
            <p:nvPr/>
          </p:nvCxnSpPr>
          <p:spPr>
            <a:xfrm flipH="1">
              <a:off x="562708" y="2493249"/>
              <a:ext cx="5293750"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2AB6953B-EC3F-4C03-2B02-449A70DC7F55}"/>
                </a:ext>
              </a:extLst>
            </p:cNvPr>
            <p:cNvCxnSpPr/>
            <p:nvPr/>
          </p:nvCxnSpPr>
          <p:spPr>
            <a:xfrm>
              <a:off x="562708" y="2493249"/>
              <a:ext cx="0" cy="4611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D3C8591-0C39-C339-CD46-A62321FBA6B6}"/>
                </a:ext>
              </a:extLst>
            </p:cNvPr>
            <p:cNvCxnSpPr/>
            <p:nvPr/>
          </p:nvCxnSpPr>
          <p:spPr>
            <a:xfrm>
              <a:off x="4056442" y="2138289"/>
              <a:ext cx="2203681" cy="0"/>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5ECD2E71-EC15-B9BD-872B-4E51DCE3BC7C}"/>
                </a:ext>
              </a:extLst>
            </p:cNvPr>
            <p:cNvCxnSpPr/>
            <p:nvPr/>
          </p:nvCxnSpPr>
          <p:spPr>
            <a:xfrm>
              <a:off x="6260123" y="2152357"/>
              <a:ext cx="0" cy="1264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24209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550C-B04D-BF60-61CB-720FD91AAE58}"/>
              </a:ext>
            </a:extLst>
          </p:cNvPr>
          <p:cNvSpPr>
            <a:spLocks noGrp="1"/>
          </p:cNvSpPr>
          <p:nvPr>
            <p:ph type="ctrTitle"/>
          </p:nvPr>
        </p:nvSpPr>
        <p:spPr>
          <a:xfrm>
            <a:off x="320383" y="256479"/>
            <a:ext cx="6021959" cy="1514874"/>
          </a:xfrm>
        </p:spPr>
        <p:txBody>
          <a:bodyPr>
            <a:normAutofit fontScale="90000"/>
          </a:bodyPr>
          <a:lstStyle/>
          <a:p>
            <a:r>
              <a:rPr lang="en-US" sz="3600" b="1" dirty="0">
                <a:solidFill>
                  <a:schemeClr val="accent1">
                    <a:lumMod val="50000"/>
                  </a:schemeClr>
                </a:solidFill>
              </a:rPr>
              <a:t>Reigniting the Spark! </a:t>
            </a:r>
            <a:br>
              <a:rPr lang="en-US" sz="3600" b="1" dirty="0">
                <a:solidFill>
                  <a:schemeClr val="accent1">
                    <a:lumMod val="50000"/>
                  </a:schemeClr>
                </a:solidFill>
              </a:rPr>
            </a:br>
            <a:r>
              <a:rPr lang="en-US" sz="3600" b="1" dirty="0">
                <a:solidFill>
                  <a:schemeClr val="accent1">
                    <a:lumMod val="50000"/>
                  </a:schemeClr>
                </a:solidFill>
              </a:rPr>
              <a:t>Pakistan Literacy Project..</a:t>
            </a:r>
            <a:br>
              <a:rPr lang="en-US" sz="3600" b="1" dirty="0">
                <a:solidFill>
                  <a:schemeClr val="accent1">
                    <a:lumMod val="50000"/>
                  </a:schemeClr>
                </a:solidFill>
              </a:rPr>
            </a:br>
            <a:r>
              <a:rPr lang="en-US" sz="3600" b="1" i="1" dirty="0">
                <a:solidFill>
                  <a:schemeClr val="accent1">
                    <a:lumMod val="50000"/>
                  </a:schemeClr>
                </a:solidFill>
              </a:rPr>
              <a:t>Un paused…</a:t>
            </a:r>
          </a:p>
        </p:txBody>
      </p:sp>
      <p:sp>
        <p:nvSpPr>
          <p:cNvPr id="4" name="TextBox 3">
            <a:extLst>
              <a:ext uri="{FF2B5EF4-FFF2-40B4-BE49-F238E27FC236}">
                <a16:creationId xmlns:a16="http://schemas.microsoft.com/office/drawing/2014/main" id="{0A386D1F-A0EB-E4CF-3932-89839B3A1731}"/>
              </a:ext>
            </a:extLst>
          </p:cNvPr>
          <p:cNvSpPr txBox="1"/>
          <p:nvPr/>
        </p:nvSpPr>
        <p:spPr>
          <a:xfrm>
            <a:off x="6342342" y="1975447"/>
            <a:ext cx="4821777" cy="3785652"/>
          </a:xfrm>
          <a:prstGeom prst="rect">
            <a:avLst/>
          </a:prstGeom>
          <a:noFill/>
        </p:spPr>
        <p:txBody>
          <a:bodyPr wrap="square" rtlCol="0">
            <a:spAutoFit/>
          </a:bodyPr>
          <a:lstStyle/>
          <a:p>
            <a:pPr algn="just"/>
            <a:r>
              <a:rPr lang="en-US" sz="2000" dirty="0"/>
              <a:t>After a brief pause, we are thrilled to  announce that Room to Read are resuming  work in Pakistan with </a:t>
            </a:r>
            <a:r>
              <a:rPr lang="en-US" sz="2000" dirty="0" err="1"/>
              <a:t>Idara</a:t>
            </a:r>
            <a:r>
              <a:rPr lang="en-US" sz="2000" dirty="0"/>
              <a:t>-e-</a:t>
            </a:r>
            <a:r>
              <a:rPr lang="en-US" sz="2000" dirty="0" err="1"/>
              <a:t>Taleem</a:t>
            </a:r>
            <a:r>
              <a:rPr lang="en-US" sz="2000" dirty="0"/>
              <a:t>-o-</a:t>
            </a:r>
            <a:r>
              <a:rPr lang="en-US" sz="2000" dirty="0" err="1"/>
              <a:t>Aagahi</a:t>
            </a:r>
            <a:r>
              <a:rPr lang="en-US" sz="2000" dirty="0"/>
              <a:t> as its country partner. </a:t>
            </a:r>
          </a:p>
          <a:p>
            <a:pPr algn="just"/>
            <a:endParaRPr lang="en-US" sz="2000" dirty="0"/>
          </a:p>
          <a:p>
            <a:pPr algn="just"/>
            <a:r>
              <a:rPr lang="en-US" sz="2000" dirty="0"/>
              <a:t>Our collaborative efforts will continue to enhance literacy across Pakistan. This renewed partnership reflects our commitment to supporting the Active Learning &amp; Literacy needs of young readers and making a positive impact in classrooms and communities throughout the country.</a:t>
            </a:r>
          </a:p>
        </p:txBody>
      </p:sp>
      <p:pic>
        <p:nvPicPr>
          <p:cNvPr id="9" name="Picture 8" descr="A group of girls sitting at a table looking at a book">
            <a:extLst>
              <a:ext uri="{FF2B5EF4-FFF2-40B4-BE49-F238E27FC236}">
                <a16:creationId xmlns:a16="http://schemas.microsoft.com/office/drawing/2014/main" id="{7F4CE6B0-9019-B246-C189-44378CB69B75}"/>
              </a:ext>
            </a:extLst>
          </p:cNvPr>
          <p:cNvPicPr>
            <a:picLocks noChangeAspect="1"/>
          </p:cNvPicPr>
          <p:nvPr/>
        </p:nvPicPr>
        <p:blipFill>
          <a:blip r:embed="rId2" cstate="print">
            <a:alphaModFix/>
            <a:extLst>
              <a:ext uri="{28A0092B-C50C-407E-A947-70E740481C1C}">
                <a14:useLocalDpi xmlns:a14="http://schemas.microsoft.com/office/drawing/2010/main" val="0"/>
              </a:ext>
            </a:extLst>
          </a:blip>
          <a:srcRect l="8851"/>
          <a:stretch/>
        </p:blipFill>
        <p:spPr>
          <a:xfrm>
            <a:off x="601865" y="2081144"/>
            <a:ext cx="4901788" cy="3679955"/>
          </a:xfrm>
          <a:prstGeom prst="rect">
            <a:avLst/>
          </a:prstGeom>
        </p:spPr>
      </p:pic>
    </p:spTree>
    <p:extLst>
      <p:ext uri="{BB962C8B-B14F-4D97-AF65-F5344CB8AC3E}">
        <p14:creationId xmlns:p14="http://schemas.microsoft.com/office/powerpoint/2010/main" val="36571384"/>
      </p:ext>
    </p:extLst>
  </p:cSld>
  <p:clrMapOvr>
    <a:masterClrMapping/>
  </p:clrMapOvr>
</p:sld>
</file>

<file path=ppt/theme/theme1.xml><?xml version="1.0" encoding="utf-8"?>
<a:theme xmlns:a="http://schemas.openxmlformats.org/drawingml/2006/main" name="Dividend">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3827</TotalTime>
  <Words>4872</Words>
  <Application>Microsoft Office PowerPoint</Application>
  <PresentationFormat>Widescreen</PresentationFormat>
  <Paragraphs>496</Paragraphs>
  <Slides>44</Slides>
  <Notes>1</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6" baseType="lpstr">
      <vt:lpstr>Arial</vt:lpstr>
      <vt:lpstr>Avenir Roman</vt:lpstr>
      <vt:lpstr>Calibri</vt:lpstr>
      <vt:lpstr>Courier New</vt:lpstr>
      <vt:lpstr>Montserrat</vt:lpstr>
      <vt:lpstr>Roboto</vt:lpstr>
      <vt:lpstr>Twentieth Century</vt:lpstr>
      <vt:lpstr>verdana</vt:lpstr>
      <vt:lpstr>Wingdings</vt:lpstr>
      <vt:lpstr>Wingdings 2</vt:lpstr>
      <vt:lpstr>Dividend</vt:lpstr>
      <vt:lpstr>Worksheet</vt:lpstr>
      <vt:lpstr>PowerPoint Presentation</vt:lpstr>
      <vt:lpstr>agenda</vt:lpstr>
      <vt:lpstr>Minutes of meetings</vt:lpstr>
      <vt:lpstr>New projects</vt:lpstr>
      <vt:lpstr>FCDO/British Council Project  2024-2027- South Punjab and Merged Districts of KP  "Girls and Out of School Children: Action for Learning (GOAL)”: Khilo aur Barho, Action for Learning </vt:lpstr>
      <vt:lpstr>PowerPoint Presentation</vt:lpstr>
      <vt:lpstr>PowerPoint Presentation</vt:lpstr>
      <vt:lpstr>Organogram GOAL - Kab - the Human Resource Implications</vt:lpstr>
      <vt:lpstr>Reigniting the Spark!  Pakistan Literacy Project.. Un paused…</vt:lpstr>
      <vt:lpstr>Accelerating Impact: Sep – Dec 2024</vt:lpstr>
      <vt:lpstr>Gearing Up for 2025: Expanding Horizons</vt:lpstr>
      <vt:lpstr>Background</vt:lpstr>
      <vt:lpstr>Context for Multi-Sectoral Strategy</vt:lpstr>
      <vt:lpstr>PowerPoint Presentation</vt:lpstr>
      <vt:lpstr>PowerPoint Presentation</vt:lpstr>
      <vt:lpstr>GIS Maps </vt:lpstr>
      <vt:lpstr>Connected Project: Bridging the Digital Divide in Education through EdTech  Remote &amp; Hybrid Tutoring </vt:lpstr>
      <vt:lpstr>Objectives &amp; Key Components</vt:lpstr>
      <vt:lpstr>Implementation &amp; Expected Impact</vt:lpstr>
      <vt:lpstr>Sindh Early Learning Enhancement through Classroom Transformation (SELECT) material DEVELOPMENT with SELD </vt:lpstr>
      <vt:lpstr>ITA @ 25 Mobilizing Pakistan for Education &amp; Learning</vt:lpstr>
      <vt:lpstr>Current Project Updates   ASER Pakistan MYRP- Multi-Year Resilience Project (MYRP): Refugees – VSO AAWAZ II (3RD PHASE) 2024-26 Young Omang- MENSTRUAL HYGIENE MANAGEMENT (MHM)  PEF-PEIMA Schools  through PPP Pakistan Learning Festival DIGITAL LEARNING TOOLS  Design &amp; Desktop Publishing  </vt:lpstr>
      <vt:lpstr>ASER 2023 Dissemination Updates</vt:lpstr>
      <vt:lpstr>ASER Political Constituencies Survey (8 CONSTITUENCIES) A LONGITUDINAL STUDY 2024 BASELINE; 2026 MIDLINE; 2028 ENDLINE </vt:lpstr>
      <vt:lpstr>Multi Year Resilience program 2022-2024</vt:lpstr>
      <vt:lpstr>Pictorial Evidence </vt:lpstr>
      <vt:lpstr>Aawaz II Programme Overview – ITA’s Contribution in Eradication of GBV, CM and Social Cohesion (Phase 3) TT Singh &amp; OKARA 2024</vt:lpstr>
      <vt:lpstr>Key Achievements and Activities in Phase 3</vt:lpstr>
      <vt:lpstr> </vt:lpstr>
      <vt:lpstr>Young Omang: Menstrual Hygiene Management   </vt:lpstr>
      <vt:lpstr>PowerPoint Presentation</vt:lpstr>
      <vt:lpstr>Challenges: Far flUNG areas (School Locations) Less qualified teachers due to financial constraints infrastructure issues Variation in Enrollment over the year- Agri Cycles Community relation building lOW per child cost </vt:lpstr>
      <vt:lpstr>Summer School Images </vt:lpstr>
      <vt:lpstr>PowerPoint Presentation</vt:lpstr>
      <vt:lpstr>PowerPoint Presentation</vt:lpstr>
      <vt:lpstr>What is the NextGen PLF</vt:lpstr>
      <vt:lpstr>PowerPoint Presentation</vt:lpstr>
      <vt:lpstr>NextGen PLF Update</vt:lpstr>
      <vt:lpstr>DesIgn for ChAnge</vt:lpstr>
      <vt:lpstr>ITA’s Digital Presence </vt:lpstr>
      <vt:lpstr>Digitalization  at ITA- UPDATES </vt:lpstr>
      <vt:lpstr>Desktop Publishing &amp; design dept</vt:lpstr>
      <vt:lpstr>GOVERNANCE &amp; EAD UPDATES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44th</dc:title>
  <dc:creator>Asif Sultan</dc:creator>
  <cp:lastModifiedBy>Muhammad Abubakar</cp:lastModifiedBy>
  <cp:revision>359</cp:revision>
  <cp:lastPrinted>2024-09-18T11:08:12Z</cp:lastPrinted>
  <dcterms:modified xsi:type="dcterms:W3CDTF">2024-09-19T07:19:52Z</dcterms:modified>
</cp:coreProperties>
</file>