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4"/>
  </p:notesMasterIdLst>
  <p:sldIdLst>
    <p:sldId id="274" r:id="rId5"/>
    <p:sldId id="284" r:id="rId6"/>
    <p:sldId id="2208" r:id="rId7"/>
    <p:sldId id="2224" r:id="rId8"/>
    <p:sldId id="281" r:id="rId9"/>
    <p:sldId id="2214" r:id="rId10"/>
    <p:sldId id="2235" r:id="rId11"/>
    <p:sldId id="2233" r:id="rId12"/>
    <p:sldId id="2230" r:id="rId13"/>
    <p:sldId id="2234" r:id="rId14"/>
    <p:sldId id="2218" r:id="rId15"/>
    <p:sldId id="2238" r:id="rId16"/>
    <p:sldId id="2239" r:id="rId17"/>
    <p:sldId id="2220" r:id="rId18"/>
    <p:sldId id="2221" r:id="rId19"/>
    <p:sldId id="2217" r:id="rId20"/>
    <p:sldId id="2227" r:id="rId21"/>
    <p:sldId id="2240" r:id="rId22"/>
    <p:sldId id="2223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esha Tahir" initials="AT" lastIdx="1" clrIdx="0">
    <p:extLst>
      <p:ext uri="{19B8F6BF-5375-455C-9EA6-DF929625EA0E}">
        <p15:presenceInfo xmlns:p15="http://schemas.microsoft.com/office/powerpoint/2012/main" userId="S::atahir@worldbank.org::f57d8737-00a3-4726-9486-2a95975d22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B5B3"/>
    <a:srgbClr val="FBC99B"/>
    <a:srgbClr val="31A4AD"/>
    <a:srgbClr val="2577B5"/>
    <a:srgbClr val="AFCEEB"/>
    <a:srgbClr val="F9AD67"/>
    <a:srgbClr val="D3DEF1"/>
    <a:srgbClr val="E1AA51"/>
    <a:srgbClr val="7CAF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mza\Desktop\Sindh%20Data\Caregiver%20Intervi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mza\Desktop\Sindh%20Data\Direct%20Assessme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mza\Desktop\Sindh%20Data\Direct%20Assessmen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mza\Desktop\Sindh%20Data\Direct%20Assessmen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mza\Desktop\Sindh%20Data\Caregiver%20Interview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mza\Desktop\Sindh%20Data\Teacher%20Repor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What percentage of your ECE class attended after school reopening? (n = 108)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Sheet2!$B$24</c:f>
              <c:strCache>
                <c:ptCount val="1"/>
                <c:pt idx="0">
                  <c:v>What percentage of your ECE class attended after school reopening?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Sheet2!$A$25:$A$28</c:f>
              <c:strCache>
                <c:ptCount val="4"/>
                <c:pt idx="0">
                  <c:v>Less than 25%</c:v>
                </c:pt>
                <c:pt idx="1">
                  <c:v>26-50%</c:v>
                </c:pt>
                <c:pt idx="2">
                  <c:v>51-75%</c:v>
                </c:pt>
                <c:pt idx="3">
                  <c:v>More than 75%</c:v>
                </c:pt>
              </c:strCache>
            </c:strRef>
          </c:cat>
          <c:val>
            <c:numRef>
              <c:f>Sheet2!$B$25:$B$28</c:f>
              <c:numCache>
                <c:formatCode>0%</c:formatCode>
                <c:ptCount val="4"/>
                <c:pt idx="0">
                  <c:v>0.3888888888888889</c:v>
                </c:pt>
                <c:pt idx="1">
                  <c:v>0.3888888888888889</c:v>
                </c:pt>
                <c:pt idx="2">
                  <c:v>0.15740740740740741</c:v>
                </c:pt>
                <c:pt idx="3">
                  <c:v>6.4814814814814811E-2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E8-45D2-9E14-7946700787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5085328"/>
        <c:axId val="415086312"/>
      </c:barChart>
      <c:catAx>
        <c:axId val="41508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086312"/>
        <c:crosses val="autoZero"/>
        <c:auto val="1"/>
        <c:lblAlgn val="ctr"/>
        <c:lblOffset val="100"/>
        <c:noMultiLvlLbl val="0"/>
      </c:catAx>
      <c:valAx>
        <c:axId val="415086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08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Caregivers’ Engagement in Learning Activities in past 15 days (n = 1690)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Sheet3!$A$5:$B$10</c:f>
              <c:multiLvlStrCache>
                <c:ptCount val="6"/>
                <c:lvl>
                  <c:pt idx="0">
                    <c:v>No</c:v>
                  </c:pt>
                  <c:pt idx="1">
                    <c:v>Yes</c:v>
                  </c:pt>
                  <c:pt idx="2">
                    <c:v>No</c:v>
                  </c:pt>
                  <c:pt idx="3">
                    <c:v>Yes</c:v>
                  </c:pt>
                  <c:pt idx="4">
                    <c:v>No</c:v>
                  </c:pt>
                  <c:pt idx="5">
                    <c:v>Yes</c:v>
                  </c:pt>
                </c:lvl>
                <c:lvl>
                  <c:pt idx="0">
                    <c:v>Played with child during last 15 days?</c:v>
                  </c:pt>
                  <c:pt idx="2">
                    <c:v>Read books or looked at picture books with child during last 15 days?</c:v>
                  </c:pt>
                  <c:pt idx="4">
                    <c:v>Told stories to child during last 15 days?</c:v>
                  </c:pt>
                </c:lvl>
              </c:multiLvlStrCache>
            </c:multiLvlStrRef>
          </c:cat>
          <c:val>
            <c:numRef>
              <c:f>Sheet3!$C$5:$C$10</c:f>
              <c:numCache>
                <c:formatCode>0%</c:formatCode>
                <c:ptCount val="6"/>
                <c:pt idx="0">
                  <c:v>0.31790499390986604</c:v>
                </c:pt>
                <c:pt idx="1">
                  <c:v>0.66138855054811208</c:v>
                </c:pt>
                <c:pt idx="2">
                  <c:v>0.41169305724725946</c:v>
                </c:pt>
                <c:pt idx="3">
                  <c:v>0.56760048721071865</c:v>
                </c:pt>
                <c:pt idx="4">
                  <c:v>0.35444579780755175</c:v>
                </c:pt>
                <c:pt idx="5">
                  <c:v>0.63337393422655297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D-4E95-873B-67BDA466CB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969960"/>
        <c:axId val="553970288"/>
      </c:barChart>
      <c:catAx>
        <c:axId val="55396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70288"/>
        <c:crosses val="autoZero"/>
        <c:auto val="1"/>
        <c:lblAlgn val="ctr"/>
        <c:lblOffset val="100"/>
        <c:noMultiLvlLbl val="0"/>
      </c:catAx>
      <c:valAx>
        <c:axId val="55397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6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>
                <a:effectLst/>
              </a:rPr>
              <a:t>Percentage of Children Correctly Answering Language and Literacy Items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Sheet2!$A$5:$A$9</c:f>
              <c:strCache>
                <c:ptCount val="5"/>
                <c:pt idx="0">
                  <c:v>Expressive Language</c:v>
                </c:pt>
                <c:pt idx="1">
                  <c:v>Letter Identification</c:v>
                </c:pt>
                <c:pt idx="2">
                  <c:v>Initial Sound Discrimination</c:v>
                </c:pt>
                <c:pt idx="3">
                  <c:v>Listening Comprehension</c:v>
                </c:pt>
                <c:pt idx="4">
                  <c:v>Name Writing</c:v>
                </c:pt>
              </c:strCache>
            </c:strRef>
          </c:cat>
          <c:val>
            <c:numRef>
              <c:f>Sheet2!$B$5:$B$9</c:f>
              <c:numCache>
                <c:formatCode>0%</c:formatCode>
                <c:ptCount val="5"/>
                <c:pt idx="0">
                  <c:v>0.79841897233201586</c:v>
                </c:pt>
                <c:pt idx="1">
                  <c:v>0.33596837944664032</c:v>
                </c:pt>
                <c:pt idx="2">
                  <c:v>0.61508379888268161</c:v>
                </c:pt>
                <c:pt idx="3">
                  <c:v>0.57213438735177868</c:v>
                </c:pt>
                <c:pt idx="4">
                  <c:v>0.57525510204081631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3-4A8F-8347-728D60916CD2}"/>
            </c:ext>
          </c:extLst>
        </c:ser>
        <c:ser>
          <c:idx val="1"/>
          <c:order val="1"/>
          <c:tx>
            <c:strRef>
              <c:f>Sheet2!$C$4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Sheet2!$A$5:$A$9</c:f>
              <c:strCache>
                <c:ptCount val="5"/>
                <c:pt idx="0">
                  <c:v>Expressive Language</c:v>
                </c:pt>
                <c:pt idx="1">
                  <c:v>Letter Identification</c:v>
                </c:pt>
                <c:pt idx="2">
                  <c:v>Initial Sound Discrimination</c:v>
                </c:pt>
                <c:pt idx="3">
                  <c:v>Listening Comprehension</c:v>
                </c:pt>
                <c:pt idx="4">
                  <c:v>Name Writing</c:v>
                </c:pt>
              </c:strCache>
            </c:strRef>
          </c:cat>
          <c:val>
            <c:numRef>
              <c:f>Sheet2!$C$5:$C$9</c:f>
              <c:numCache>
                <c:formatCode>0%</c:formatCode>
                <c:ptCount val="5"/>
                <c:pt idx="0">
                  <c:v>0.75588599752168528</c:v>
                </c:pt>
                <c:pt idx="1">
                  <c:v>0.32342007434944237</c:v>
                </c:pt>
                <c:pt idx="2">
                  <c:v>0.62805755395683449</c:v>
                </c:pt>
                <c:pt idx="3">
                  <c:v>0.56629491945477073</c:v>
                </c:pt>
                <c:pt idx="4">
                  <c:v>0.56137479541734858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3-4A8F-8347-728D60916CD2}"/>
            </c:ext>
          </c:extLst>
        </c:ser>
        <c:ser>
          <c:idx val="2"/>
          <c:order val="2"/>
          <c:tx>
            <c:strRef>
              <c:f>Sheet2!$D$4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Sheet2!$A$5:$A$9</c:f>
              <c:strCache>
                <c:ptCount val="5"/>
                <c:pt idx="0">
                  <c:v>Expressive Language</c:v>
                </c:pt>
                <c:pt idx="1">
                  <c:v>Letter Identification</c:v>
                </c:pt>
                <c:pt idx="2">
                  <c:v>Initial Sound Discrimination</c:v>
                </c:pt>
                <c:pt idx="3">
                  <c:v>Listening Comprehension</c:v>
                </c:pt>
                <c:pt idx="4">
                  <c:v>Name Writing</c:v>
                </c:pt>
              </c:strCache>
            </c:strRef>
          </c:cat>
          <c:val>
            <c:numRef>
              <c:f>Sheet2!$D$5:$D$9</c:f>
              <c:numCache>
                <c:formatCode>0%</c:formatCode>
                <c:ptCount val="5"/>
                <c:pt idx="0">
                  <c:v>0.77954920285871354</c:v>
                </c:pt>
                <c:pt idx="1">
                  <c:v>0.33040131940626716</c:v>
                </c:pt>
                <c:pt idx="2">
                  <c:v>0.62075471698113205</c:v>
                </c:pt>
                <c:pt idx="3">
                  <c:v>0.56954370533260035</c:v>
                </c:pt>
                <c:pt idx="4">
                  <c:v>0.56917562724014337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C3-4A8F-8347-728D60916C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3658912"/>
        <c:axId val="503661536"/>
      </c:barChart>
      <c:catAx>
        <c:axId val="50365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661536"/>
        <c:crosses val="autoZero"/>
        <c:auto val="1"/>
        <c:lblAlgn val="ctr"/>
        <c:lblOffset val="100"/>
        <c:noMultiLvlLbl val="0"/>
      </c:catAx>
      <c:valAx>
        <c:axId val="50366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65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38740982094165"/>
          <c:y val="0.93526773578565803"/>
          <c:w val="0.2623051047552778"/>
          <c:h val="6.4732264214341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>
                <a:effectLst/>
              </a:rPr>
              <a:t>Percentage of Children Correctly Answering Mathematics Items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Sheet2!$B$24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Sheet2!$A$25:$A$28</c:f>
              <c:strCache>
                <c:ptCount val="4"/>
                <c:pt idx="0">
                  <c:v>Verbal Counting</c:v>
                </c:pt>
                <c:pt idx="1">
                  <c:v>Number Identification</c:v>
                </c:pt>
                <c:pt idx="2">
                  <c:v>Number Comparison</c:v>
                </c:pt>
                <c:pt idx="3">
                  <c:v>Simple Addition</c:v>
                </c:pt>
              </c:strCache>
            </c:strRef>
          </c:cat>
          <c:val>
            <c:numRef>
              <c:f>Sheet2!$B$25:$B$28</c:f>
              <c:numCache>
                <c:formatCode>0%</c:formatCode>
                <c:ptCount val="4"/>
                <c:pt idx="0">
                  <c:v>0.71146245059288538</c:v>
                </c:pt>
                <c:pt idx="1">
                  <c:v>0.64328063241106714</c:v>
                </c:pt>
                <c:pt idx="2">
                  <c:v>0.62154150197628455</c:v>
                </c:pt>
                <c:pt idx="3">
                  <c:v>0.65513833992094861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2E-484E-BA9D-1A03BE50E241}"/>
            </c:ext>
          </c:extLst>
        </c:ser>
        <c:ser>
          <c:idx val="1"/>
          <c:order val="1"/>
          <c:tx>
            <c:strRef>
              <c:f>Sheet2!$C$24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Sheet2!$A$25:$A$28</c:f>
              <c:strCache>
                <c:ptCount val="4"/>
                <c:pt idx="0">
                  <c:v>Verbal Counting</c:v>
                </c:pt>
                <c:pt idx="1">
                  <c:v>Number Identification</c:v>
                </c:pt>
                <c:pt idx="2">
                  <c:v>Number Comparison</c:v>
                </c:pt>
                <c:pt idx="3">
                  <c:v>Simple Addition</c:v>
                </c:pt>
              </c:strCache>
            </c:strRef>
          </c:cat>
          <c:val>
            <c:numRef>
              <c:f>Sheet2!$C$25:$C$28</c:f>
              <c:numCache>
                <c:formatCode>0%</c:formatCode>
                <c:ptCount val="4"/>
                <c:pt idx="0">
                  <c:v>0.66790582403965304</c:v>
                </c:pt>
                <c:pt idx="1">
                  <c:v>0.56629491945477073</c:v>
                </c:pt>
                <c:pt idx="2">
                  <c:v>0.55142503097893436</c:v>
                </c:pt>
                <c:pt idx="3">
                  <c:v>0.55885997521685249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2E-484E-BA9D-1A03BE50E241}"/>
            </c:ext>
          </c:extLst>
        </c:ser>
        <c:ser>
          <c:idx val="2"/>
          <c:order val="2"/>
          <c:tx>
            <c:strRef>
              <c:f>Sheet2!$D$24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Sheet2!$A$25:$A$28</c:f>
              <c:strCache>
                <c:ptCount val="4"/>
                <c:pt idx="0">
                  <c:v>Verbal Counting</c:v>
                </c:pt>
                <c:pt idx="1">
                  <c:v>Number Identification</c:v>
                </c:pt>
                <c:pt idx="2">
                  <c:v>Number Comparison</c:v>
                </c:pt>
                <c:pt idx="3">
                  <c:v>Simple Addition</c:v>
                </c:pt>
              </c:strCache>
            </c:strRef>
          </c:cat>
          <c:val>
            <c:numRef>
              <c:f>Sheet2!$D$25:$D$28</c:f>
              <c:numCache>
                <c:formatCode>0%</c:formatCode>
                <c:ptCount val="4"/>
                <c:pt idx="0">
                  <c:v>0.69213853765805389</c:v>
                </c:pt>
                <c:pt idx="1">
                  <c:v>0.60912589334799339</c:v>
                </c:pt>
                <c:pt idx="2">
                  <c:v>0.59043430456294665</c:v>
                </c:pt>
                <c:pt idx="3">
                  <c:v>0.61242440901594286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2E-484E-BA9D-1A03BE50E2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0977184"/>
        <c:axId val="510979808"/>
      </c:barChart>
      <c:catAx>
        <c:axId val="51097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979808"/>
        <c:crosses val="autoZero"/>
        <c:auto val="1"/>
        <c:lblAlgn val="ctr"/>
        <c:lblOffset val="100"/>
        <c:noMultiLvlLbl val="0"/>
      </c:catAx>
      <c:valAx>
        <c:axId val="51097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97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>
                <a:effectLst/>
              </a:rPr>
              <a:t>Mean percentage appropriate responses to personal and social development items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Sheet2!$B$62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Sheet2!$A$63:$A$64</c:f>
              <c:strCache>
                <c:ptCount val="2"/>
                <c:pt idx="0">
                  <c:v>Perspective-Taking/Empathy</c:v>
                </c:pt>
                <c:pt idx="1">
                  <c:v>Understanding Feelings</c:v>
                </c:pt>
              </c:strCache>
            </c:strRef>
          </c:cat>
          <c:val>
            <c:numRef>
              <c:f>Sheet2!$B$63:$B$64</c:f>
              <c:numCache>
                <c:formatCode>0%</c:formatCode>
                <c:ptCount val="2"/>
                <c:pt idx="0">
                  <c:v>0.48616600790513836</c:v>
                </c:pt>
                <c:pt idx="1">
                  <c:v>0.60671936758893286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B-40DF-87DA-85F4915FF275}"/>
            </c:ext>
          </c:extLst>
        </c:ser>
        <c:ser>
          <c:idx val="1"/>
          <c:order val="1"/>
          <c:tx>
            <c:strRef>
              <c:f>Sheet2!$C$62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Sheet2!$A$63:$A$64</c:f>
              <c:strCache>
                <c:ptCount val="2"/>
                <c:pt idx="0">
                  <c:v>Perspective-Taking/Empathy</c:v>
                </c:pt>
                <c:pt idx="1">
                  <c:v>Understanding Feelings</c:v>
                </c:pt>
              </c:strCache>
            </c:strRef>
          </c:cat>
          <c:val>
            <c:numRef>
              <c:f>Sheet2!$C$63:$C$64</c:f>
              <c:numCache>
                <c:formatCode>0%</c:formatCode>
                <c:ptCount val="2"/>
                <c:pt idx="0">
                  <c:v>0.47707558859975219</c:v>
                </c:pt>
                <c:pt idx="1">
                  <c:v>0.55638166047087978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DB-40DF-87DA-85F4915FF275}"/>
            </c:ext>
          </c:extLst>
        </c:ser>
        <c:ser>
          <c:idx val="2"/>
          <c:order val="2"/>
          <c:tx>
            <c:strRef>
              <c:f>Sheet2!$D$62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Sheet2!$A$63:$A$64</c:f>
              <c:strCache>
                <c:ptCount val="2"/>
                <c:pt idx="0">
                  <c:v>Perspective-Taking/Empathy</c:v>
                </c:pt>
                <c:pt idx="1">
                  <c:v>Understanding Feelings</c:v>
                </c:pt>
              </c:strCache>
            </c:strRef>
          </c:cat>
          <c:val>
            <c:numRef>
              <c:f>Sheet2!$D$63:$D$64</c:f>
              <c:numCache>
                <c:formatCode>0%</c:formatCode>
                <c:ptCount val="2"/>
                <c:pt idx="0">
                  <c:v>0.48213304013194064</c:v>
                </c:pt>
                <c:pt idx="1">
                  <c:v>0.58438702583837276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DB-40DF-87DA-85F4915FF2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3662192"/>
        <c:axId val="503659240"/>
      </c:barChart>
      <c:catAx>
        <c:axId val="50366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659240"/>
        <c:crosses val="autoZero"/>
        <c:auto val="1"/>
        <c:lblAlgn val="ctr"/>
        <c:lblOffset val="100"/>
        <c:noMultiLvlLbl val="0"/>
      </c:catAx>
      <c:valAx>
        <c:axId val="50365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66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Did the child access free learning materials in the past 15 days? (n = 1690)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31676040494938E-2"/>
          <c:y val="0.21614906832298136"/>
          <c:w val="0.92511886014248224"/>
          <c:h val="0.51627427006406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Sheet3!$A$41</c:f>
              <c:strCache>
                <c:ptCount val="1"/>
                <c:pt idx="0">
                  <c:v>Boy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Sheet3!$B$40:$G$40</c:f>
              <c:strCache>
                <c:ptCount val="6"/>
                <c:pt idx="0">
                  <c:v>Printed materials from school</c:v>
                </c:pt>
                <c:pt idx="1">
                  <c:v>Radio</c:v>
                </c:pt>
                <c:pt idx="2">
                  <c:v>Television</c:v>
                </c:pt>
                <c:pt idx="3">
                  <c:v>Computer without internet</c:v>
                </c:pt>
                <c:pt idx="4">
                  <c:v>Computer with internet</c:v>
                </c:pt>
                <c:pt idx="5">
                  <c:v>Smartphone/ Tablet</c:v>
                </c:pt>
              </c:strCache>
            </c:strRef>
          </c:cat>
          <c:val>
            <c:numRef>
              <c:f>Sheet3!$B$41:$G$41</c:f>
              <c:numCache>
                <c:formatCode>0%</c:formatCode>
                <c:ptCount val="6"/>
                <c:pt idx="0">
                  <c:v>0.57375271149674623</c:v>
                </c:pt>
                <c:pt idx="1">
                  <c:v>0.48481561822125813</c:v>
                </c:pt>
                <c:pt idx="2">
                  <c:v>4.1214750542299353E-2</c:v>
                </c:pt>
                <c:pt idx="3">
                  <c:v>0.27548806941431669</c:v>
                </c:pt>
                <c:pt idx="4">
                  <c:v>6.3991323210412149E-2</c:v>
                </c:pt>
                <c:pt idx="5">
                  <c:v>0.23318872017353579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3-4F72-8DFF-7EAE3FC07559}"/>
            </c:ext>
          </c:extLst>
        </c:ser>
        <c:ser>
          <c:idx val="1"/>
          <c:order val="1"/>
          <c:tx>
            <c:strRef>
              <c:f>Sheet3!$A$42</c:f>
              <c:strCache>
                <c:ptCount val="1"/>
                <c:pt idx="0">
                  <c:v>Girl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Sheet3!$B$40:$G$40</c:f>
              <c:strCache>
                <c:ptCount val="6"/>
                <c:pt idx="0">
                  <c:v>Printed materials from school</c:v>
                </c:pt>
                <c:pt idx="1">
                  <c:v>Radio</c:v>
                </c:pt>
                <c:pt idx="2">
                  <c:v>Television</c:v>
                </c:pt>
                <c:pt idx="3">
                  <c:v>Computer without internet</c:v>
                </c:pt>
                <c:pt idx="4">
                  <c:v>Computer with internet</c:v>
                </c:pt>
                <c:pt idx="5">
                  <c:v>Smartphone/ Tablet</c:v>
                </c:pt>
              </c:strCache>
            </c:strRef>
          </c:cat>
          <c:val>
            <c:numRef>
              <c:f>Sheet3!$B$42:$G$42</c:f>
              <c:numCache>
                <c:formatCode>0%</c:formatCode>
                <c:ptCount val="6"/>
                <c:pt idx="0">
                  <c:v>0.57499999999999996</c:v>
                </c:pt>
                <c:pt idx="1">
                  <c:v>0.57222222222222219</c:v>
                </c:pt>
                <c:pt idx="2">
                  <c:v>2.9166666666666667E-2</c:v>
                </c:pt>
                <c:pt idx="3">
                  <c:v>0.2986111111111111</c:v>
                </c:pt>
                <c:pt idx="4">
                  <c:v>4.1666666666666664E-2</c:v>
                </c:pt>
                <c:pt idx="5">
                  <c:v>0.22361111111111112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03-4F72-8DFF-7EAE3FC07559}"/>
            </c:ext>
          </c:extLst>
        </c:ser>
        <c:ser>
          <c:idx val="2"/>
          <c:order val="2"/>
          <c:tx>
            <c:strRef>
              <c:f>Sheet3!$A$43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Sheet3!$B$40:$G$40</c:f>
              <c:strCache>
                <c:ptCount val="6"/>
                <c:pt idx="0">
                  <c:v>Printed materials from school</c:v>
                </c:pt>
                <c:pt idx="1">
                  <c:v>Radio</c:v>
                </c:pt>
                <c:pt idx="2">
                  <c:v>Television</c:v>
                </c:pt>
                <c:pt idx="3">
                  <c:v>Computer without internet</c:v>
                </c:pt>
                <c:pt idx="4">
                  <c:v>Computer with internet</c:v>
                </c:pt>
                <c:pt idx="5">
                  <c:v>Smartphone/ Tablet</c:v>
                </c:pt>
              </c:strCache>
            </c:strRef>
          </c:cat>
          <c:val>
            <c:numRef>
              <c:f>Sheet3!$B$43:$G$43</c:f>
              <c:numCache>
                <c:formatCode>0%</c:formatCode>
                <c:ptCount val="6"/>
                <c:pt idx="0">
                  <c:v>0.57429963459196098</c:v>
                </c:pt>
                <c:pt idx="1">
                  <c:v>0.52314250913520099</c:v>
                </c:pt>
                <c:pt idx="2">
                  <c:v>3.5931790499390985E-2</c:v>
                </c:pt>
                <c:pt idx="3">
                  <c:v>0.2856272838002436</c:v>
                </c:pt>
                <c:pt idx="4">
                  <c:v>5.4202192448233863E-2</c:v>
                </c:pt>
                <c:pt idx="5">
                  <c:v>0.2289890377588307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03-4F72-8DFF-7EAE3FC075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8713672"/>
        <c:axId val="528717608"/>
      </c:barChart>
      <c:catAx>
        <c:axId val="52871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717608"/>
        <c:crosses val="autoZero"/>
        <c:auto val="1"/>
        <c:lblAlgn val="ctr"/>
        <c:lblOffset val="100"/>
        <c:noMultiLvlLbl val="0"/>
      </c:catAx>
      <c:valAx>
        <c:axId val="528717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71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If you had to guess, what percentage of the students in your class participated in the distance learning activities offered by your school or the government? (n = 90)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Sheet2!$A$63:$A$66</c:f>
              <c:strCache>
                <c:ptCount val="4"/>
                <c:pt idx="0">
                  <c:v>Less than 25%</c:v>
                </c:pt>
                <c:pt idx="1">
                  <c:v>26-50%</c:v>
                </c:pt>
                <c:pt idx="2">
                  <c:v>51-75%</c:v>
                </c:pt>
                <c:pt idx="3">
                  <c:v>More than 75%</c:v>
                </c:pt>
              </c:strCache>
            </c:strRef>
          </c:cat>
          <c:val>
            <c:numRef>
              <c:f>Sheet2!$B$63:$B$66</c:f>
              <c:numCache>
                <c:formatCode>0%</c:formatCode>
                <c:ptCount val="4"/>
                <c:pt idx="0">
                  <c:v>0.64444444444444449</c:v>
                </c:pt>
                <c:pt idx="1">
                  <c:v>0.22222222222222221</c:v>
                </c:pt>
                <c:pt idx="2">
                  <c:v>7.7777777777777779E-2</c:v>
                </c:pt>
                <c:pt idx="3">
                  <c:v>5.5555555555555552E-2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9-4B93-90B3-1C5F290729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8721216"/>
        <c:axId val="528714000"/>
      </c:barChart>
      <c:catAx>
        <c:axId val="52872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714000"/>
        <c:crosses val="autoZero"/>
        <c:auto val="1"/>
        <c:lblAlgn val="ctr"/>
        <c:lblOffset val="100"/>
        <c:noMultiLvlLbl val="0"/>
      </c:catAx>
      <c:valAx>
        <c:axId val="52871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72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Support provided to Teachers &amp; Teacher’s Support for Children (n = 90)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Sheet2!$A$33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Sheet2!$B$32:$G$32</c:f>
              <c:strCache>
                <c:ptCount val="6"/>
                <c:pt idx="0">
                  <c:v>Have you received training to support preschool children’s well-being?</c:v>
                </c:pt>
                <c:pt idx="1">
                  <c:v>Did you use strategies to help you get in contact with hard to reach preschool children and their families?</c:v>
                </c:pt>
                <c:pt idx="2">
                  <c:v>Were there any preschool children or families you targeted more than others with your support?</c:v>
                </c:pt>
                <c:pt idx="3">
                  <c:v>Did you take measures to support preschool children’s psychosocial well-being</c:v>
                </c:pt>
                <c:pt idx="4">
                  <c:v>Did you take measures to support preschool children’s protection from abuse and neglect while they are not in school?</c:v>
                </c:pt>
                <c:pt idx="5">
                  <c:v>Did you take any extra measures to support preschool children with disabilities while they are not in school during the COVID-19 times?</c:v>
                </c:pt>
              </c:strCache>
            </c:strRef>
          </c:cat>
          <c:val>
            <c:numRef>
              <c:f>Sheet2!$B$33:$G$33</c:f>
              <c:numCache>
                <c:formatCode>0%</c:formatCode>
                <c:ptCount val="6"/>
                <c:pt idx="0">
                  <c:v>0.26666666666666666</c:v>
                </c:pt>
                <c:pt idx="1">
                  <c:v>0.57777777777777772</c:v>
                </c:pt>
                <c:pt idx="2">
                  <c:v>0.53333333333333333</c:v>
                </c:pt>
                <c:pt idx="3">
                  <c:v>0.67777777777777781</c:v>
                </c:pt>
                <c:pt idx="4">
                  <c:v>0.67777777777777781</c:v>
                </c:pt>
                <c:pt idx="5">
                  <c:v>0.32222222222222224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0-4DCB-A9BA-A42F1AA07F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2604384"/>
        <c:axId val="422603400"/>
      </c:barChart>
      <c:catAx>
        <c:axId val="422604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603400"/>
        <c:crosses val="autoZero"/>
        <c:auto val="1"/>
        <c:lblAlgn val="ctr"/>
        <c:lblOffset val="100"/>
        <c:noMultiLvlLbl val="0"/>
      </c:catAx>
      <c:valAx>
        <c:axId val="422603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60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C54A5-767E-4048-A383-B95DF44D890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65BBF3-B634-435A-B0A2-D757EDCEEB05}">
      <dgm:prSet phldrT="[Text]"/>
      <dgm:spPr>
        <a:solidFill>
          <a:srgbClr val="FBC99B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Mixed Methods Research</a:t>
          </a:r>
        </a:p>
      </dgm:t>
    </dgm:pt>
    <dgm:pt modelId="{D83C410B-0489-46F8-AF31-65A7553B90BB}" type="parTrans" cxnId="{8AAF8139-3110-4FEF-B43C-1D054E969B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B13F0D-B768-4C9E-9C12-495CF87B4C17}" type="sibTrans" cxnId="{8AAF8139-3110-4FEF-B43C-1D054E969B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C556F-38DE-423E-95FB-0AECDA645FB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Caregiver/Parent Response (n=1690) </a:t>
          </a:r>
        </a:p>
      </dgm:t>
    </dgm:pt>
    <dgm:pt modelId="{A4704136-B9FB-4F60-958F-17B5F105A1DC}" type="parTrans" cxnId="{424C0664-6367-4C18-B6F0-FFC5D9FC0E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5E4F6B-EE6C-4DFA-99ED-9C4913AF8936}" type="sibTrans" cxnId="{424C0664-6367-4C18-B6F0-FFC5D9FC0E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4D2180-80C0-4D21-A57F-F7E2BB0D8512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Head Teacher/ECE teacher (n= 108)</a:t>
          </a:r>
        </a:p>
      </dgm:t>
    </dgm:pt>
    <dgm:pt modelId="{E63810DE-C261-4703-B59B-9C647309FA4A}" type="parTrans" cxnId="{11D63288-661F-4031-91A5-6C2F3055AB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78BFDA-D7BA-449F-BEE6-3A22EFA917AB}" type="sibTrans" cxnId="{11D63288-661F-4031-91A5-6C2F3055AB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F55B1-BF0F-406B-AF79-D4E3F4463EA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Child Assessment (n=1819)</a:t>
          </a:r>
        </a:p>
      </dgm:t>
    </dgm:pt>
    <dgm:pt modelId="{A05B6E0A-C255-4847-B03E-B6C1C63DFAD8}" type="parTrans" cxnId="{837DF77A-E864-4B5F-8FEF-EC5CF7DE42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4BE52C-B0D6-4D9E-B017-C4A0E724A7D9}" type="sibTrans" cxnId="{837DF77A-E864-4B5F-8FEF-EC5CF7DE42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DC8BD-1109-475D-8237-B8FDF2BA9F24}">
      <dgm:prSet phldrT="[Text]"/>
      <dgm:spPr>
        <a:solidFill>
          <a:srgbClr val="31A4AD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Quantitative </a:t>
          </a:r>
        </a:p>
      </dgm:t>
    </dgm:pt>
    <dgm:pt modelId="{9E56BE37-6B6D-486C-8494-805CB2E01144}" type="parTrans" cxnId="{5631385E-38A4-4BE7-8E29-897B7EB299EB}">
      <dgm:prSet/>
      <dgm:spPr/>
      <dgm:t>
        <a:bodyPr/>
        <a:lstStyle/>
        <a:p>
          <a:endParaRPr lang="en-US"/>
        </a:p>
      </dgm:t>
    </dgm:pt>
    <dgm:pt modelId="{761BB62F-09F5-4765-9E99-65578499A72F}" type="sibTrans" cxnId="{5631385E-38A4-4BE7-8E29-897B7EB299EB}">
      <dgm:prSet/>
      <dgm:spPr/>
      <dgm:t>
        <a:bodyPr/>
        <a:lstStyle/>
        <a:p>
          <a:endParaRPr lang="en-US"/>
        </a:p>
      </dgm:t>
    </dgm:pt>
    <dgm:pt modelId="{57403284-FA20-4FBE-AF6F-3C1A76612A61}">
      <dgm:prSet phldrT="[Text]"/>
      <dgm:spPr>
        <a:solidFill>
          <a:srgbClr val="31A4AD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Desk Review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67DEF-8B0A-499B-8C1F-652C98C23D16}" type="parTrans" cxnId="{1998070F-8053-4E50-A31E-4F76401E8295}">
      <dgm:prSet/>
      <dgm:spPr/>
      <dgm:t>
        <a:bodyPr/>
        <a:lstStyle/>
        <a:p>
          <a:endParaRPr lang="en-US"/>
        </a:p>
      </dgm:t>
    </dgm:pt>
    <dgm:pt modelId="{9A27A49B-5F91-4AA5-83C3-BFAC19C24644}" type="sibTrans" cxnId="{1998070F-8053-4E50-A31E-4F76401E8295}">
      <dgm:prSet/>
      <dgm:spPr/>
      <dgm:t>
        <a:bodyPr/>
        <a:lstStyle/>
        <a:p>
          <a:endParaRPr lang="en-US"/>
        </a:p>
      </dgm:t>
    </dgm:pt>
    <dgm:pt modelId="{6DD3E726-7F6D-44E9-9C67-79EF77427A4C}" type="pres">
      <dgm:prSet presAssocID="{842C54A5-767E-4048-A383-B95DF44D890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25CC39-EBDF-42A8-BC4A-21E2BCFEC90D}" type="pres">
      <dgm:prSet presAssocID="{A565BBF3-B634-435A-B0A2-D757EDCEEB05}" presName="root1" presStyleCnt="0"/>
      <dgm:spPr/>
    </dgm:pt>
    <dgm:pt modelId="{02E1CA0A-7E52-4F3E-93A5-BDC35A8B2056}" type="pres">
      <dgm:prSet presAssocID="{A565BBF3-B634-435A-B0A2-D757EDCEEB05}" presName="LevelOneTextNode" presStyleLbl="node0" presStyleIdx="0" presStyleCnt="1" custLinFactNeighborY="-56662">
        <dgm:presLayoutVars>
          <dgm:chPref val="3"/>
        </dgm:presLayoutVars>
      </dgm:prSet>
      <dgm:spPr/>
    </dgm:pt>
    <dgm:pt modelId="{087E3628-543E-4FEE-9B53-8DEAD1CFDD80}" type="pres">
      <dgm:prSet presAssocID="{A565BBF3-B634-435A-B0A2-D757EDCEEB05}" presName="level2hierChild" presStyleCnt="0"/>
      <dgm:spPr/>
    </dgm:pt>
    <dgm:pt modelId="{9834F0CB-0F13-466B-8294-9C6ABDDD7DA9}" type="pres">
      <dgm:prSet presAssocID="{9E56BE37-6B6D-486C-8494-805CB2E01144}" presName="conn2-1" presStyleLbl="parChTrans1D2" presStyleIdx="0" presStyleCnt="2"/>
      <dgm:spPr/>
    </dgm:pt>
    <dgm:pt modelId="{1AFB9AE6-5835-4DEA-A6CE-3E4532668218}" type="pres">
      <dgm:prSet presAssocID="{9E56BE37-6B6D-486C-8494-805CB2E01144}" presName="connTx" presStyleLbl="parChTrans1D2" presStyleIdx="0" presStyleCnt="2"/>
      <dgm:spPr/>
    </dgm:pt>
    <dgm:pt modelId="{653BF294-0AE4-4ECE-B1DA-8CABE8CD662A}" type="pres">
      <dgm:prSet presAssocID="{C58DC8BD-1109-475D-8237-B8FDF2BA9F24}" presName="root2" presStyleCnt="0"/>
      <dgm:spPr/>
    </dgm:pt>
    <dgm:pt modelId="{F1A7DA47-BB8D-4EBA-B4AA-9612DBD79EA1}" type="pres">
      <dgm:prSet presAssocID="{C58DC8BD-1109-475D-8237-B8FDF2BA9F24}" presName="LevelTwoTextNode" presStyleLbl="node2" presStyleIdx="0" presStyleCnt="2" custLinFactNeighborY="-86007">
        <dgm:presLayoutVars>
          <dgm:chPref val="3"/>
        </dgm:presLayoutVars>
      </dgm:prSet>
      <dgm:spPr/>
    </dgm:pt>
    <dgm:pt modelId="{CCB72698-8600-462A-8C8F-79219783DFD0}" type="pres">
      <dgm:prSet presAssocID="{C58DC8BD-1109-475D-8237-B8FDF2BA9F24}" presName="level3hierChild" presStyleCnt="0"/>
      <dgm:spPr/>
    </dgm:pt>
    <dgm:pt modelId="{3D923493-D316-46D7-924E-36EBFA6B3FA4}" type="pres">
      <dgm:prSet presAssocID="{A4704136-B9FB-4F60-958F-17B5F105A1DC}" presName="conn2-1" presStyleLbl="parChTrans1D3" presStyleIdx="0" presStyleCnt="3"/>
      <dgm:spPr/>
    </dgm:pt>
    <dgm:pt modelId="{A1A18ADF-3538-4F81-AEB2-3F785A05F6E1}" type="pres">
      <dgm:prSet presAssocID="{A4704136-B9FB-4F60-958F-17B5F105A1DC}" presName="connTx" presStyleLbl="parChTrans1D3" presStyleIdx="0" presStyleCnt="3"/>
      <dgm:spPr/>
    </dgm:pt>
    <dgm:pt modelId="{29BD8D1F-16F6-4161-B787-19F265FF5A26}" type="pres">
      <dgm:prSet presAssocID="{8D5C556F-38DE-423E-95FB-0AECDA645FB4}" presName="root2" presStyleCnt="0"/>
      <dgm:spPr/>
    </dgm:pt>
    <dgm:pt modelId="{C6A6CF57-ACB1-43D8-A3B4-47CAC6310333}" type="pres">
      <dgm:prSet presAssocID="{8D5C556F-38DE-423E-95FB-0AECDA645FB4}" presName="LevelTwoTextNode" presStyleLbl="node3" presStyleIdx="0" presStyleCnt="3" custLinFactNeighborX="-553" custLinFactNeighborY="-50064">
        <dgm:presLayoutVars>
          <dgm:chPref val="3"/>
        </dgm:presLayoutVars>
      </dgm:prSet>
      <dgm:spPr/>
    </dgm:pt>
    <dgm:pt modelId="{F6E76292-A100-4D65-8BD5-8698E385B008}" type="pres">
      <dgm:prSet presAssocID="{8D5C556F-38DE-423E-95FB-0AECDA645FB4}" presName="level3hierChild" presStyleCnt="0"/>
      <dgm:spPr/>
    </dgm:pt>
    <dgm:pt modelId="{5661AFB9-E2FD-48C2-9823-4368C7589320}" type="pres">
      <dgm:prSet presAssocID="{E63810DE-C261-4703-B59B-9C647309FA4A}" presName="conn2-1" presStyleLbl="parChTrans1D3" presStyleIdx="1" presStyleCnt="3"/>
      <dgm:spPr/>
    </dgm:pt>
    <dgm:pt modelId="{962F0E23-616C-4AD4-B708-FA82F1B1698B}" type="pres">
      <dgm:prSet presAssocID="{E63810DE-C261-4703-B59B-9C647309FA4A}" presName="connTx" presStyleLbl="parChTrans1D3" presStyleIdx="1" presStyleCnt="3"/>
      <dgm:spPr/>
    </dgm:pt>
    <dgm:pt modelId="{A5720DBD-196E-49B5-A04C-FA33E8658D6A}" type="pres">
      <dgm:prSet presAssocID="{8B4D2180-80C0-4D21-A57F-F7E2BB0D8512}" presName="root2" presStyleCnt="0"/>
      <dgm:spPr/>
    </dgm:pt>
    <dgm:pt modelId="{D0352AC7-353F-467B-960F-43570AE45F64}" type="pres">
      <dgm:prSet presAssocID="{8B4D2180-80C0-4D21-A57F-F7E2BB0D8512}" presName="LevelTwoTextNode" presStyleLbl="node3" presStyleIdx="1" presStyleCnt="3" custLinFactNeighborX="-553" custLinFactNeighborY="-49162">
        <dgm:presLayoutVars>
          <dgm:chPref val="3"/>
        </dgm:presLayoutVars>
      </dgm:prSet>
      <dgm:spPr/>
    </dgm:pt>
    <dgm:pt modelId="{376799CD-6A77-4D4A-A505-16F9EB5DB0E3}" type="pres">
      <dgm:prSet presAssocID="{8B4D2180-80C0-4D21-A57F-F7E2BB0D8512}" presName="level3hierChild" presStyleCnt="0"/>
      <dgm:spPr/>
    </dgm:pt>
    <dgm:pt modelId="{CB1D9EFA-7C31-4B07-9E32-B01BD5230E20}" type="pres">
      <dgm:prSet presAssocID="{A05B6E0A-C255-4847-B03E-B6C1C63DFAD8}" presName="conn2-1" presStyleLbl="parChTrans1D3" presStyleIdx="2" presStyleCnt="3"/>
      <dgm:spPr/>
    </dgm:pt>
    <dgm:pt modelId="{66B67CD9-28C3-4FDE-9605-1669AE6B60EF}" type="pres">
      <dgm:prSet presAssocID="{A05B6E0A-C255-4847-B03E-B6C1C63DFAD8}" presName="connTx" presStyleLbl="parChTrans1D3" presStyleIdx="2" presStyleCnt="3"/>
      <dgm:spPr/>
    </dgm:pt>
    <dgm:pt modelId="{1307F18F-674A-46EE-A50C-7AB219727D0D}" type="pres">
      <dgm:prSet presAssocID="{3B0F55B1-BF0F-406B-AF79-D4E3F4463EAC}" presName="root2" presStyleCnt="0"/>
      <dgm:spPr/>
    </dgm:pt>
    <dgm:pt modelId="{69EA6F68-B302-4EFF-90CF-E21968147C69}" type="pres">
      <dgm:prSet presAssocID="{3B0F55B1-BF0F-406B-AF79-D4E3F4463EAC}" presName="LevelTwoTextNode" presStyleLbl="node3" presStyleIdx="2" presStyleCnt="3" custLinFactNeighborX="119" custLinFactNeighborY="-37227">
        <dgm:presLayoutVars>
          <dgm:chPref val="3"/>
        </dgm:presLayoutVars>
      </dgm:prSet>
      <dgm:spPr/>
    </dgm:pt>
    <dgm:pt modelId="{77D5B381-8F45-4540-A88A-83C6AD1415E1}" type="pres">
      <dgm:prSet presAssocID="{3B0F55B1-BF0F-406B-AF79-D4E3F4463EAC}" presName="level3hierChild" presStyleCnt="0"/>
      <dgm:spPr/>
    </dgm:pt>
    <dgm:pt modelId="{4EB73F3D-C34F-4A88-99F4-797E3C79F2CD}" type="pres">
      <dgm:prSet presAssocID="{65067DEF-8B0A-499B-8C1F-652C98C23D16}" presName="conn2-1" presStyleLbl="parChTrans1D2" presStyleIdx="1" presStyleCnt="2"/>
      <dgm:spPr/>
    </dgm:pt>
    <dgm:pt modelId="{EACB071A-076B-4200-9232-0BEE042540C5}" type="pres">
      <dgm:prSet presAssocID="{65067DEF-8B0A-499B-8C1F-652C98C23D16}" presName="connTx" presStyleLbl="parChTrans1D2" presStyleIdx="1" presStyleCnt="2"/>
      <dgm:spPr/>
    </dgm:pt>
    <dgm:pt modelId="{3EA0B31C-EFC5-4294-8C56-3A16483F77E3}" type="pres">
      <dgm:prSet presAssocID="{57403284-FA20-4FBE-AF6F-3C1A76612A61}" presName="root2" presStyleCnt="0"/>
      <dgm:spPr/>
    </dgm:pt>
    <dgm:pt modelId="{25321E41-A7CC-4B90-BA16-9F66D87932F3}" type="pres">
      <dgm:prSet presAssocID="{57403284-FA20-4FBE-AF6F-3C1A76612A61}" presName="LevelTwoTextNode" presStyleLbl="node2" presStyleIdx="1" presStyleCnt="2" custLinFactNeighborX="-1284" custLinFactNeighborY="-55518">
        <dgm:presLayoutVars>
          <dgm:chPref val="3"/>
        </dgm:presLayoutVars>
      </dgm:prSet>
      <dgm:spPr/>
    </dgm:pt>
    <dgm:pt modelId="{B18664E3-4350-42C4-902D-358829AAFAA9}" type="pres">
      <dgm:prSet presAssocID="{57403284-FA20-4FBE-AF6F-3C1A76612A61}" presName="level3hierChild" presStyleCnt="0"/>
      <dgm:spPr/>
    </dgm:pt>
  </dgm:ptLst>
  <dgm:cxnLst>
    <dgm:cxn modelId="{7D797200-347E-4406-B5D7-040E0A38C3FD}" type="presOf" srcId="{E63810DE-C261-4703-B59B-9C647309FA4A}" destId="{962F0E23-616C-4AD4-B708-FA82F1B1698B}" srcOrd="1" destOrd="0" presId="urn:microsoft.com/office/officeart/2005/8/layout/hierarchy2"/>
    <dgm:cxn modelId="{C1118D02-3CA6-423F-9F40-719C327DE8E7}" type="presOf" srcId="{A565BBF3-B634-435A-B0A2-D757EDCEEB05}" destId="{02E1CA0A-7E52-4F3E-93A5-BDC35A8B2056}" srcOrd="0" destOrd="0" presId="urn:microsoft.com/office/officeart/2005/8/layout/hierarchy2"/>
    <dgm:cxn modelId="{1998070F-8053-4E50-A31E-4F76401E8295}" srcId="{A565BBF3-B634-435A-B0A2-D757EDCEEB05}" destId="{57403284-FA20-4FBE-AF6F-3C1A76612A61}" srcOrd="1" destOrd="0" parTransId="{65067DEF-8B0A-499B-8C1F-652C98C23D16}" sibTransId="{9A27A49B-5F91-4AA5-83C3-BFAC19C24644}"/>
    <dgm:cxn modelId="{55DB8024-8D24-4BA8-901F-AE065F0CB34E}" type="presOf" srcId="{842C54A5-767E-4048-A383-B95DF44D8902}" destId="{6DD3E726-7F6D-44E9-9C67-79EF77427A4C}" srcOrd="0" destOrd="0" presId="urn:microsoft.com/office/officeart/2005/8/layout/hierarchy2"/>
    <dgm:cxn modelId="{F6705E35-7BDD-46C9-B5B8-D3291D7A78C1}" type="presOf" srcId="{8D5C556F-38DE-423E-95FB-0AECDA645FB4}" destId="{C6A6CF57-ACB1-43D8-A3B4-47CAC6310333}" srcOrd="0" destOrd="0" presId="urn:microsoft.com/office/officeart/2005/8/layout/hierarchy2"/>
    <dgm:cxn modelId="{8002C737-6062-4B40-A5EC-E7111C68527D}" type="presOf" srcId="{65067DEF-8B0A-499B-8C1F-652C98C23D16}" destId="{4EB73F3D-C34F-4A88-99F4-797E3C79F2CD}" srcOrd="0" destOrd="0" presId="urn:microsoft.com/office/officeart/2005/8/layout/hierarchy2"/>
    <dgm:cxn modelId="{8AAF8139-3110-4FEF-B43C-1D054E969BF2}" srcId="{842C54A5-767E-4048-A383-B95DF44D8902}" destId="{A565BBF3-B634-435A-B0A2-D757EDCEEB05}" srcOrd="0" destOrd="0" parTransId="{D83C410B-0489-46F8-AF31-65A7553B90BB}" sibTransId="{DFB13F0D-B768-4C9E-9C12-495CF87B4C17}"/>
    <dgm:cxn modelId="{1410905C-5BE8-4F66-9CA4-344150252139}" type="presOf" srcId="{A05B6E0A-C255-4847-B03E-B6C1C63DFAD8}" destId="{CB1D9EFA-7C31-4B07-9E32-B01BD5230E20}" srcOrd="0" destOrd="0" presId="urn:microsoft.com/office/officeart/2005/8/layout/hierarchy2"/>
    <dgm:cxn modelId="{5631385E-38A4-4BE7-8E29-897B7EB299EB}" srcId="{A565BBF3-B634-435A-B0A2-D757EDCEEB05}" destId="{C58DC8BD-1109-475D-8237-B8FDF2BA9F24}" srcOrd="0" destOrd="0" parTransId="{9E56BE37-6B6D-486C-8494-805CB2E01144}" sibTransId="{761BB62F-09F5-4765-9E99-65578499A72F}"/>
    <dgm:cxn modelId="{424C0664-6367-4C18-B6F0-FFC5D9FC0E21}" srcId="{C58DC8BD-1109-475D-8237-B8FDF2BA9F24}" destId="{8D5C556F-38DE-423E-95FB-0AECDA645FB4}" srcOrd="0" destOrd="0" parTransId="{A4704136-B9FB-4F60-958F-17B5F105A1DC}" sibTransId="{D35E4F6B-EE6C-4DFA-99ED-9C4913AF8936}"/>
    <dgm:cxn modelId="{837DF77A-E864-4B5F-8FEF-EC5CF7DE4239}" srcId="{C58DC8BD-1109-475D-8237-B8FDF2BA9F24}" destId="{3B0F55B1-BF0F-406B-AF79-D4E3F4463EAC}" srcOrd="2" destOrd="0" parTransId="{A05B6E0A-C255-4847-B03E-B6C1C63DFAD8}" sibTransId="{D94BE52C-B0D6-4D9E-B017-C4A0E724A7D9}"/>
    <dgm:cxn modelId="{2592957B-C40B-40A2-9208-F868CC4AF8C9}" type="presOf" srcId="{E63810DE-C261-4703-B59B-9C647309FA4A}" destId="{5661AFB9-E2FD-48C2-9823-4368C7589320}" srcOrd="0" destOrd="0" presId="urn:microsoft.com/office/officeart/2005/8/layout/hierarchy2"/>
    <dgm:cxn modelId="{82161B83-AAFC-4482-898D-9D6D887D8355}" type="presOf" srcId="{9E56BE37-6B6D-486C-8494-805CB2E01144}" destId="{1AFB9AE6-5835-4DEA-A6CE-3E4532668218}" srcOrd="1" destOrd="0" presId="urn:microsoft.com/office/officeart/2005/8/layout/hierarchy2"/>
    <dgm:cxn modelId="{D387A887-0C1D-40C9-A754-E25A0A75F1E8}" type="presOf" srcId="{A05B6E0A-C255-4847-B03E-B6C1C63DFAD8}" destId="{66B67CD9-28C3-4FDE-9605-1669AE6B60EF}" srcOrd="1" destOrd="0" presId="urn:microsoft.com/office/officeart/2005/8/layout/hierarchy2"/>
    <dgm:cxn modelId="{11D63288-661F-4031-91A5-6C2F3055ABD3}" srcId="{C58DC8BD-1109-475D-8237-B8FDF2BA9F24}" destId="{8B4D2180-80C0-4D21-A57F-F7E2BB0D8512}" srcOrd="1" destOrd="0" parTransId="{E63810DE-C261-4703-B59B-9C647309FA4A}" sibTransId="{B378BFDA-D7BA-449F-BEE6-3A22EFA917AB}"/>
    <dgm:cxn modelId="{A9C29095-79F9-42FE-8370-E58EC040ABAC}" type="presOf" srcId="{57403284-FA20-4FBE-AF6F-3C1A76612A61}" destId="{25321E41-A7CC-4B90-BA16-9F66D87932F3}" srcOrd="0" destOrd="0" presId="urn:microsoft.com/office/officeart/2005/8/layout/hierarchy2"/>
    <dgm:cxn modelId="{0E164C98-CF9B-45CC-968E-EA66B1E34D2F}" type="presOf" srcId="{9E56BE37-6B6D-486C-8494-805CB2E01144}" destId="{9834F0CB-0F13-466B-8294-9C6ABDDD7DA9}" srcOrd="0" destOrd="0" presId="urn:microsoft.com/office/officeart/2005/8/layout/hierarchy2"/>
    <dgm:cxn modelId="{9C2BFDA5-D153-45DB-AF1F-59213F9D9EC5}" type="presOf" srcId="{8B4D2180-80C0-4D21-A57F-F7E2BB0D8512}" destId="{D0352AC7-353F-467B-960F-43570AE45F64}" srcOrd="0" destOrd="0" presId="urn:microsoft.com/office/officeart/2005/8/layout/hierarchy2"/>
    <dgm:cxn modelId="{CDA3B6AA-8635-49B6-8FE0-4A95817755B3}" type="presOf" srcId="{A4704136-B9FB-4F60-958F-17B5F105A1DC}" destId="{3D923493-D316-46D7-924E-36EBFA6B3FA4}" srcOrd="0" destOrd="0" presId="urn:microsoft.com/office/officeart/2005/8/layout/hierarchy2"/>
    <dgm:cxn modelId="{1763CDAA-773E-47B3-B954-9A3E5C31E736}" type="presOf" srcId="{A4704136-B9FB-4F60-958F-17B5F105A1DC}" destId="{A1A18ADF-3538-4F81-AEB2-3F785A05F6E1}" srcOrd="1" destOrd="0" presId="urn:microsoft.com/office/officeart/2005/8/layout/hierarchy2"/>
    <dgm:cxn modelId="{DD4D12BF-D036-4A1B-BDA6-D72A98BD4D86}" type="presOf" srcId="{3B0F55B1-BF0F-406B-AF79-D4E3F4463EAC}" destId="{69EA6F68-B302-4EFF-90CF-E21968147C69}" srcOrd="0" destOrd="0" presId="urn:microsoft.com/office/officeart/2005/8/layout/hierarchy2"/>
    <dgm:cxn modelId="{8420E9C6-7CB1-4AED-B017-DC0F905BC8A7}" type="presOf" srcId="{C58DC8BD-1109-475D-8237-B8FDF2BA9F24}" destId="{F1A7DA47-BB8D-4EBA-B4AA-9612DBD79EA1}" srcOrd="0" destOrd="0" presId="urn:microsoft.com/office/officeart/2005/8/layout/hierarchy2"/>
    <dgm:cxn modelId="{0B3A0BF3-CB04-4EBD-BCF9-B0BC00E0E40F}" type="presOf" srcId="{65067DEF-8B0A-499B-8C1F-652C98C23D16}" destId="{EACB071A-076B-4200-9232-0BEE042540C5}" srcOrd="1" destOrd="0" presId="urn:microsoft.com/office/officeart/2005/8/layout/hierarchy2"/>
    <dgm:cxn modelId="{F3875A75-F765-4C45-81C4-0E2400F7C04D}" type="presParOf" srcId="{6DD3E726-7F6D-44E9-9C67-79EF77427A4C}" destId="{2525CC39-EBDF-42A8-BC4A-21E2BCFEC90D}" srcOrd="0" destOrd="0" presId="urn:microsoft.com/office/officeart/2005/8/layout/hierarchy2"/>
    <dgm:cxn modelId="{FC4FF504-B4EE-4413-AD96-FBB8A64FDBD6}" type="presParOf" srcId="{2525CC39-EBDF-42A8-BC4A-21E2BCFEC90D}" destId="{02E1CA0A-7E52-4F3E-93A5-BDC35A8B2056}" srcOrd="0" destOrd="0" presId="urn:microsoft.com/office/officeart/2005/8/layout/hierarchy2"/>
    <dgm:cxn modelId="{FE709BDF-DD5C-4EC2-B5B3-A97AAD81F0A1}" type="presParOf" srcId="{2525CC39-EBDF-42A8-BC4A-21E2BCFEC90D}" destId="{087E3628-543E-4FEE-9B53-8DEAD1CFDD80}" srcOrd="1" destOrd="0" presId="urn:microsoft.com/office/officeart/2005/8/layout/hierarchy2"/>
    <dgm:cxn modelId="{B8DB17C4-21AD-4B06-8D29-FC58A29A5A1A}" type="presParOf" srcId="{087E3628-543E-4FEE-9B53-8DEAD1CFDD80}" destId="{9834F0CB-0F13-466B-8294-9C6ABDDD7DA9}" srcOrd="0" destOrd="0" presId="urn:microsoft.com/office/officeart/2005/8/layout/hierarchy2"/>
    <dgm:cxn modelId="{8CAF8D2C-D758-4B43-960F-1CDBDA440FEB}" type="presParOf" srcId="{9834F0CB-0F13-466B-8294-9C6ABDDD7DA9}" destId="{1AFB9AE6-5835-4DEA-A6CE-3E4532668218}" srcOrd="0" destOrd="0" presId="urn:microsoft.com/office/officeart/2005/8/layout/hierarchy2"/>
    <dgm:cxn modelId="{1B591B13-23A8-4920-BDEA-5FA64F4C5617}" type="presParOf" srcId="{087E3628-543E-4FEE-9B53-8DEAD1CFDD80}" destId="{653BF294-0AE4-4ECE-B1DA-8CABE8CD662A}" srcOrd="1" destOrd="0" presId="urn:microsoft.com/office/officeart/2005/8/layout/hierarchy2"/>
    <dgm:cxn modelId="{AB044EF5-4BF4-4894-8B3B-23B6B6972D1D}" type="presParOf" srcId="{653BF294-0AE4-4ECE-B1DA-8CABE8CD662A}" destId="{F1A7DA47-BB8D-4EBA-B4AA-9612DBD79EA1}" srcOrd="0" destOrd="0" presId="urn:microsoft.com/office/officeart/2005/8/layout/hierarchy2"/>
    <dgm:cxn modelId="{65B3D9BF-3A9E-462F-AFE4-13A145BEBC7E}" type="presParOf" srcId="{653BF294-0AE4-4ECE-B1DA-8CABE8CD662A}" destId="{CCB72698-8600-462A-8C8F-79219783DFD0}" srcOrd="1" destOrd="0" presId="urn:microsoft.com/office/officeart/2005/8/layout/hierarchy2"/>
    <dgm:cxn modelId="{B0E384CC-F420-45F4-B2FC-69876FBB0365}" type="presParOf" srcId="{CCB72698-8600-462A-8C8F-79219783DFD0}" destId="{3D923493-D316-46D7-924E-36EBFA6B3FA4}" srcOrd="0" destOrd="0" presId="urn:microsoft.com/office/officeart/2005/8/layout/hierarchy2"/>
    <dgm:cxn modelId="{3A791841-22C5-4D56-B2D3-2AA35041754F}" type="presParOf" srcId="{3D923493-D316-46D7-924E-36EBFA6B3FA4}" destId="{A1A18ADF-3538-4F81-AEB2-3F785A05F6E1}" srcOrd="0" destOrd="0" presId="urn:microsoft.com/office/officeart/2005/8/layout/hierarchy2"/>
    <dgm:cxn modelId="{2624F876-2026-4CEE-8153-400A7B300BBD}" type="presParOf" srcId="{CCB72698-8600-462A-8C8F-79219783DFD0}" destId="{29BD8D1F-16F6-4161-B787-19F265FF5A26}" srcOrd="1" destOrd="0" presId="urn:microsoft.com/office/officeart/2005/8/layout/hierarchy2"/>
    <dgm:cxn modelId="{204CA981-74BA-4E6C-B45D-4465AFC693FC}" type="presParOf" srcId="{29BD8D1F-16F6-4161-B787-19F265FF5A26}" destId="{C6A6CF57-ACB1-43D8-A3B4-47CAC6310333}" srcOrd="0" destOrd="0" presId="urn:microsoft.com/office/officeart/2005/8/layout/hierarchy2"/>
    <dgm:cxn modelId="{61123FB4-2A36-4A96-816B-8C46FE204242}" type="presParOf" srcId="{29BD8D1F-16F6-4161-B787-19F265FF5A26}" destId="{F6E76292-A100-4D65-8BD5-8698E385B008}" srcOrd="1" destOrd="0" presId="urn:microsoft.com/office/officeart/2005/8/layout/hierarchy2"/>
    <dgm:cxn modelId="{F21AB70B-054C-4CFC-AD71-F4E54C2F0975}" type="presParOf" srcId="{CCB72698-8600-462A-8C8F-79219783DFD0}" destId="{5661AFB9-E2FD-48C2-9823-4368C7589320}" srcOrd="2" destOrd="0" presId="urn:microsoft.com/office/officeart/2005/8/layout/hierarchy2"/>
    <dgm:cxn modelId="{4A6E5672-5661-4FD2-AA8A-81E2EFE2AF2D}" type="presParOf" srcId="{5661AFB9-E2FD-48C2-9823-4368C7589320}" destId="{962F0E23-616C-4AD4-B708-FA82F1B1698B}" srcOrd="0" destOrd="0" presId="urn:microsoft.com/office/officeart/2005/8/layout/hierarchy2"/>
    <dgm:cxn modelId="{DD929939-0279-45D1-B3E0-8B81575472B5}" type="presParOf" srcId="{CCB72698-8600-462A-8C8F-79219783DFD0}" destId="{A5720DBD-196E-49B5-A04C-FA33E8658D6A}" srcOrd="3" destOrd="0" presId="urn:microsoft.com/office/officeart/2005/8/layout/hierarchy2"/>
    <dgm:cxn modelId="{208DCBFC-C355-46BA-80BB-9F7D7EC411AD}" type="presParOf" srcId="{A5720DBD-196E-49B5-A04C-FA33E8658D6A}" destId="{D0352AC7-353F-467B-960F-43570AE45F64}" srcOrd="0" destOrd="0" presId="urn:microsoft.com/office/officeart/2005/8/layout/hierarchy2"/>
    <dgm:cxn modelId="{8E7E4E11-8384-484A-A204-7F028000922E}" type="presParOf" srcId="{A5720DBD-196E-49B5-A04C-FA33E8658D6A}" destId="{376799CD-6A77-4D4A-A505-16F9EB5DB0E3}" srcOrd="1" destOrd="0" presId="urn:microsoft.com/office/officeart/2005/8/layout/hierarchy2"/>
    <dgm:cxn modelId="{3173C441-0EB6-419F-99B1-DEABBF0CBBF6}" type="presParOf" srcId="{CCB72698-8600-462A-8C8F-79219783DFD0}" destId="{CB1D9EFA-7C31-4B07-9E32-B01BD5230E20}" srcOrd="4" destOrd="0" presId="urn:microsoft.com/office/officeart/2005/8/layout/hierarchy2"/>
    <dgm:cxn modelId="{69E3E108-B283-4A53-8688-2A2170FBEE70}" type="presParOf" srcId="{CB1D9EFA-7C31-4B07-9E32-B01BD5230E20}" destId="{66B67CD9-28C3-4FDE-9605-1669AE6B60EF}" srcOrd="0" destOrd="0" presId="urn:microsoft.com/office/officeart/2005/8/layout/hierarchy2"/>
    <dgm:cxn modelId="{C722AB5B-B950-46E0-8E0A-D33F2C74CD9A}" type="presParOf" srcId="{CCB72698-8600-462A-8C8F-79219783DFD0}" destId="{1307F18F-674A-46EE-A50C-7AB219727D0D}" srcOrd="5" destOrd="0" presId="urn:microsoft.com/office/officeart/2005/8/layout/hierarchy2"/>
    <dgm:cxn modelId="{744106DB-CEE8-4F7C-ACC3-402E3B36F62D}" type="presParOf" srcId="{1307F18F-674A-46EE-A50C-7AB219727D0D}" destId="{69EA6F68-B302-4EFF-90CF-E21968147C69}" srcOrd="0" destOrd="0" presId="urn:microsoft.com/office/officeart/2005/8/layout/hierarchy2"/>
    <dgm:cxn modelId="{4244BA0E-9905-4B82-9BB9-C7272E01BCA1}" type="presParOf" srcId="{1307F18F-674A-46EE-A50C-7AB219727D0D}" destId="{77D5B381-8F45-4540-A88A-83C6AD1415E1}" srcOrd="1" destOrd="0" presId="urn:microsoft.com/office/officeart/2005/8/layout/hierarchy2"/>
    <dgm:cxn modelId="{BC22F40D-B68F-43E7-B77F-1DAAA64325B2}" type="presParOf" srcId="{087E3628-543E-4FEE-9B53-8DEAD1CFDD80}" destId="{4EB73F3D-C34F-4A88-99F4-797E3C79F2CD}" srcOrd="2" destOrd="0" presId="urn:microsoft.com/office/officeart/2005/8/layout/hierarchy2"/>
    <dgm:cxn modelId="{6ED74DB2-5D56-46A3-BCBB-436948C8992A}" type="presParOf" srcId="{4EB73F3D-C34F-4A88-99F4-797E3C79F2CD}" destId="{EACB071A-076B-4200-9232-0BEE042540C5}" srcOrd="0" destOrd="0" presId="urn:microsoft.com/office/officeart/2005/8/layout/hierarchy2"/>
    <dgm:cxn modelId="{1F069EA9-32CB-4B6C-BA1B-7AD8D96EFDCD}" type="presParOf" srcId="{087E3628-543E-4FEE-9B53-8DEAD1CFDD80}" destId="{3EA0B31C-EFC5-4294-8C56-3A16483F77E3}" srcOrd="3" destOrd="0" presId="urn:microsoft.com/office/officeart/2005/8/layout/hierarchy2"/>
    <dgm:cxn modelId="{DFF0F58B-CBFA-4AC1-832A-0A2802D005B5}" type="presParOf" srcId="{3EA0B31C-EFC5-4294-8C56-3A16483F77E3}" destId="{25321E41-A7CC-4B90-BA16-9F66D87932F3}" srcOrd="0" destOrd="0" presId="urn:microsoft.com/office/officeart/2005/8/layout/hierarchy2"/>
    <dgm:cxn modelId="{09A64F44-5CA7-4F1E-ACA5-1D2A47956A1F}" type="presParOf" srcId="{3EA0B31C-EFC5-4294-8C56-3A16483F77E3}" destId="{B18664E3-4350-42C4-902D-358829AAFAA9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1CA0A-7E52-4F3E-93A5-BDC35A8B2056}">
      <dsp:nvSpPr>
        <dsp:cNvPr id="0" name=""/>
        <dsp:cNvSpPr/>
      </dsp:nvSpPr>
      <dsp:spPr>
        <a:xfrm>
          <a:off x="3894" y="1817616"/>
          <a:ext cx="1834299" cy="917149"/>
        </a:xfrm>
        <a:prstGeom prst="roundRect">
          <a:avLst>
            <a:gd name="adj" fmla="val 10000"/>
          </a:avLst>
        </a:prstGeom>
        <a:solidFill>
          <a:srgbClr val="FBC9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Mixed Methods Research</a:t>
          </a:r>
        </a:p>
      </dsp:txBody>
      <dsp:txXfrm>
        <a:off x="30756" y="1844478"/>
        <a:ext cx="1780575" cy="863425"/>
      </dsp:txXfrm>
    </dsp:sp>
    <dsp:sp modelId="{9834F0CB-0F13-466B-8294-9C6ABDDD7DA9}">
      <dsp:nvSpPr>
        <dsp:cNvPr id="0" name=""/>
        <dsp:cNvSpPr/>
      </dsp:nvSpPr>
      <dsp:spPr>
        <a:xfrm rot="18759042">
          <a:off x="1663584" y="1859748"/>
          <a:ext cx="1082938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082938" y="181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77980" y="1850868"/>
        <a:ext cx="54146" cy="54146"/>
      </dsp:txXfrm>
    </dsp:sp>
    <dsp:sp modelId="{F1A7DA47-BB8D-4EBA-B4AA-9612DBD79EA1}">
      <dsp:nvSpPr>
        <dsp:cNvPr id="0" name=""/>
        <dsp:cNvSpPr/>
      </dsp:nvSpPr>
      <dsp:spPr>
        <a:xfrm>
          <a:off x="2571913" y="1021117"/>
          <a:ext cx="1834299" cy="917149"/>
        </a:xfrm>
        <a:prstGeom prst="roundRect">
          <a:avLst>
            <a:gd name="adj" fmla="val 10000"/>
          </a:avLst>
        </a:prstGeom>
        <a:solidFill>
          <a:srgbClr val="31A4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Quantitative </a:t>
          </a:r>
        </a:p>
      </dsp:txBody>
      <dsp:txXfrm>
        <a:off x="2598775" y="1047979"/>
        <a:ext cx="1780575" cy="863425"/>
      </dsp:txXfrm>
    </dsp:sp>
    <dsp:sp modelId="{3D923493-D316-46D7-924E-36EBFA6B3FA4}">
      <dsp:nvSpPr>
        <dsp:cNvPr id="0" name=""/>
        <dsp:cNvSpPr/>
      </dsp:nvSpPr>
      <dsp:spPr>
        <a:xfrm rot="18896452">
          <a:off x="4255826" y="1098963"/>
          <a:ext cx="1024348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024348" y="181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2392" y="1091548"/>
        <a:ext cx="51217" cy="51217"/>
      </dsp:txXfrm>
    </dsp:sp>
    <dsp:sp modelId="{C6A6CF57-ACB1-43D8-A3B4-47CAC6310333}">
      <dsp:nvSpPr>
        <dsp:cNvPr id="0" name=""/>
        <dsp:cNvSpPr/>
      </dsp:nvSpPr>
      <dsp:spPr>
        <a:xfrm>
          <a:off x="5129789" y="296046"/>
          <a:ext cx="1834299" cy="917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Caregiver/Parent Response (n=1690) </a:t>
          </a:r>
        </a:p>
      </dsp:txBody>
      <dsp:txXfrm>
        <a:off x="5156651" y="322908"/>
        <a:ext cx="1780575" cy="863425"/>
      </dsp:txXfrm>
    </dsp:sp>
    <dsp:sp modelId="{5661AFB9-E2FD-48C2-9823-4368C7589320}">
      <dsp:nvSpPr>
        <dsp:cNvPr id="0" name=""/>
        <dsp:cNvSpPr/>
      </dsp:nvSpPr>
      <dsp:spPr>
        <a:xfrm rot="1502008">
          <a:off x="4368703" y="1630461"/>
          <a:ext cx="798595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798595" y="181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8036" y="1628689"/>
        <a:ext cx="39929" cy="39929"/>
      </dsp:txXfrm>
    </dsp:sp>
    <dsp:sp modelId="{D0352AC7-353F-467B-960F-43570AE45F64}">
      <dsp:nvSpPr>
        <dsp:cNvPr id="0" name=""/>
        <dsp:cNvSpPr/>
      </dsp:nvSpPr>
      <dsp:spPr>
        <a:xfrm>
          <a:off x="5129789" y="1359041"/>
          <a:ext cx="1834299" cy="917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Head Teacher/ECE teacher (n= 108)</a:t>
          </a:r>
        </a:p>
      </dsp:txBody>
      <dsp:txXfrm>
        <a:off x="5156651" y="1385903"/>
        <a:ext cx="1780575" cy="863425"/>
      </dsp:txXfrm>
    </dsp:sp>
    <dsp:sp modelId="{CB1D9EFA-7C31-4B07-9E32-B01BD5230E20}">
      <dsp:nvSpPr>
        <dsp:cNvPr id="0" name=""/>
        <dsp:cNvSpPr/>
      </dsp:nvSpPr>
      <dsp:spPr>
        <a:xfrm rot="3833949">
          <a:off x="3937821" y="2212553"/>
          <a:ext cx="1672686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672686" y="181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2347" y="2188929"/>
        <a:ext cx="83634" cy="83634"/>
      </dsp:txXfrm>
    </dsp:sp>
    <dsp:sp modelId="{69EA6F68-B302-4EFF-90CF-E21968147C69}">
      <dsp:nvSpPr>
        <dsp:cNvPr id="0" name=""/>
        <dsp:cNvSpPr/>
      </dsp:nvSpPr>
      <dsp:spPr>
        <a:xfrm>
          <a:off x="5142115" y="2523225"/>
          <a:ext cx="1834299" cy="917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Child Assessment (n=1819)</a:t>
          </a:r>
        </a:p>
      </dsp:txBody>
      <dsp:txXfrm>
        <a:off x="5168977" y="2550087"/>
        <a:ext cx="1780575" cy="863425"/>
      </dsp:txXfrm>
    </dsp:sp>
    <dsp:sp modelId="{4EB73F3D-C34F-4A88-99F4-797E3C79F2CD}">
      <dsp:nvSpPr>
        <dsp:cNvPr id="0" name=""/>
        <dsp:cNvSpPr/>
      </dsp:nvSpPr>
      <dsp:spPr>
        <a:xfrm rot="2228333">
          <a:off x="1747849" y="2526924"/>
          <a:ext cx="890855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890855" y="181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71006" y="2522846"/>
        <a:ext cx="44542" cy="44542"/>
      </dsp:txXfrm>
    </dsp:sp>
    <dsp:sp modelId="{25321E41-A7CC-4B90-BA16-9F66D87932F3}">
      <dsp:nvSpPr>
        <dsp:cNvPr id="0" name=""/>
        <dsp:cNvSpPr/>
      </dsp:nvSpPr>
      <dsp:spPr>
        <a:xfrm>
          <a:off x="2548361" y="2355469"/>
          <a:ext cx="1834299" cy="917149"/>
        </a:xfrm>
        <a:prstGeom prst="roundRect">
          <a:avLst>
            <a:gd name="adj" fmla="val 10000"/>
          </a:avLst>
        </a:prstGeom>
        <a:solidFill>
          <a:srgbClr val="31A4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Desk Review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5223" y="2382331"/>
        <a:ext cx="1780575" cy="863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3B48E4-3628-4549-8291-80E317F4D67B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C0D239-1300-42C3-AFC9-511CEC5D1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6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os.punjab.gov.pk/system/files/MICS%20SFR_Final_Vol1_0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i="1" dirty="0">
                <a:solidFill>
                  <a:srgbClr val="002060"/>
                </a:solidFill>
                <a:latin typeface="Arial"/>
              </a:rPr>
              <a:t>Reference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: Bureau of Statistics Punjab. 2018. Punjab Multiple Indicator Cluster Survey (MICS) 2017-18 Findings Report. </a:t>
            </a:r>
            <a:r>
              <a:rPr lang="en-US" i="1" dirty="0">
                <a:solidFill>
                  <a:srgbClr val="002060"/>
                </a:solidFill>
                <a:latin typeface="Arial"/>
              </a:rPr>
              <a:t>BOS Punjab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. [PDF] Available at: </a:t>
            </a:r>
            <a:r>
              <a:rPr lang="en-US" dirty="0">
                <a:hlinkClick r:id="rId3"/>
              </a:rPr>
              <a:t>https://bos.punjab.gov.pk/system/files/MICS%20SFR_Final_Vol1_0.pdf</a:t>
            </a:r>
            <a:r>
              <a:rPr lang="en-US" dirty="0"/>
              <a:t>. </a:t>
            </a:r>
            <a:r>
              <a:rPr lang="en-US" dirty="0">
                <a:solidFill>
                  <a:srgbClr val="002060"/>
                </a:solidFill>
                <a:latin typeface="Arial"/>
              </a:rPr>
              <a:t>[Accessed 03 August 2020].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3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3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42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71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04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23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3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2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8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57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4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7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D239-1300-42C3-AFC9-511CEC5D17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3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772B-8BCB-40CF-98AA-ECA6DF0EC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668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7BD9-D871-427F-9E8F-D37C3367F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636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B6681-D097-417A-81C5-5C9BF27E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05D0-69F9-4623-977B-E87762FF0E6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2AFF1-59FE-40C9-A35F-A3491D28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5A35E-E469-4FE3-9D58-A7233806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DC25-3957-48A7-8971-F36072948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EDCAE-AE3A-445F-A45F-F23490E6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D307D-67AA-4E47-9ABC-C2F408367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87E4E-2D0D-48EF-8F12-6666D418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05D0-69F9-4623-977B-E87762FF0E6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2007F-77D2-4015-B4DB-9EE686F0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7F870-FC11-406D-ADD0-9A32BADC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DC25-3957-48A7-8971-F36072948B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DB6F55-544F-407D-97FF-5D9AA349B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8"/>
            <a:ext cx="12192000" cy="108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4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57752-4797-4D72-BF0A-73EC1765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EA305-B98E-45E6-B036-68176099D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96DD0-1A9D-4866-AA66-302CEBBDF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05D0-69F9-4623-977B-E87762FF0E66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4B6D3-78FF-4AB5-8955-E5D0299AE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D66DA-69DD-4D42-A8A7-DF9E70C05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2DC25-3957-48A7-8971-F36072948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7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2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2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938975-DBC2-4393-940A-2C4A7471EA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r="4847"/>
          <a:stretch/>
        </p:blipFill>
        <p:spPr>
          <a:xfrm>
            <a:off x="34198" y="4987088"/>
            <a:ext cx="12217780" cy="19630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21AA45-1774-4A5A-A1D3-BA8C29B81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72" y="2713768"/>
            <a:ext cx="12220672" cy="23720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1CDB56-E438-4265-A173-18D2BFEF3E17}"/>
              </a:ext>
            </a:extLst>
          </p:cNvPr>
          <p:cNvSpPr txBox="1">
            <a:spLocks/>
          </p:cNvSpPr>
          <p:nvPr/>
        </p:nvSpPr>
        <p:spPr>
          <a:xfrm>
            <a:off x="34198" y="2753845"/>
            <a:ext cx="10428186" cy="2130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Early Learning Partnership Systems Research</a:t>
            </a:r>
          </a:p>
          <a:p>
            <a:pPr lvl="0" algn="l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COVID-19 Research Sindh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35DC30-67BF-4A4F-9559-4CBC55B8F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38" y="385526"/>
            <a:ext cx="2666212" cy="604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CAB4DA-C026-44A4-8591-A58371069F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05" y="1543660"/>
            <a:ext cx="3616675" cy="817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B4C5C0-B768-4744-A031-EBD5C0A831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104" y="356598"/>
            <a:ext cx="636058" cy="986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741430-15FC-4831-AA83-5BC0F0F33C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84" y="2521929"/>
            <a:ext cx="1158240" cy="1286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142190-D099-4B0D-8F79-A417A06D79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4" y="263768"/>
            <a:ext cx="636059" cy="72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2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-226569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Nova" panose="020B0504020202020204" pitchFamily="34" charset="0"/>
              </a:rPr>
              <a:t>Disability Prevalence by Gender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A39978-3F08-4CB0-B93D-FD48FC748C09}"/>
              </a:ext>
            </a:extLst>
          </p:cNvPr>
          <p:cNvGrpSpPr/>
          <p:nvPr/>
        </p:nvGrpSpPr>
        <p:grpSpPr>
          <a:xfrm>
            <a:off x="330509" y="34081"/>
            <a:ext cx="684561" cy="793339"/>
            <a:chOff x="7459096" y="2547738"/>
            <a:chExt cx="1282984" cy="16779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DC5E8E-52DC-4720-A52D-897F44FC0852}"/>
                </a:ext>
              </a:extLst>
            </p:cNvPr>
            <p:cNvSpPr/>
            <p:nvPr/>
          </p:nvSpPr>
          <p:spPr>
            <a:xfrm>
              <a:off x="7459096" y="2866428"/>
              <a:ext cx="1272264" cy="1359288"/>
            </a:xfrm>
            <a:prstGeom prst="rect">
              <a:avLst/>
            </a:prstGeom>
            <a:solidFill>
              <a:srgbClr val="8BB1E9"/>
            </a:solidFill>
            <a:ln>
              <a:solidFill>
                <a:srgbClr val="8BB1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91C0754-DDF5-4994-BD91-1EBD59C9C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69816" y="2547738"/>
              <a:ext cx="594299" cy="499211"/>
            </a:xfrm>
            <a:prstGeom prst="rect">
              <a:avLst/>
            </a:prstGeom>
            <a:effectLst>
              <a:outerShdw blurRad="977900" dir="21540000" sx="1000" sy="1000" algn="ctr" rotWithShape="0">
                <a:srgbClr val="000000"/>
              </a:outerShdw>
            </a:effectLst>
          </p:spPr>
        </p:pic>
        <p:pic>
          <p:nvPicPr>
            <p:cNvPr id="33" name="Picture 3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A075A7A-94ED-4BA1-BF94-D2044B743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816" y="2958456"/>
              <a:ext cx="1272264" cy="1045074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DE2B40-7B5E-465A-8442-E541C45F0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23399"/>
              </p:ext>
            </p:extLst>
          </p:nvPr>
        </p:nvGraphicFramePr>
        <p:xfrm>
          <a:off x="2199861" y="1855304"/>
          <a:ext cx="7023652" cy="3458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172">
                  <a:extLst>
                    <a:ext uri="{9D8B030D-6E8A-4147-A177-3AD203B41FA5}">
                      <a16:colId xmlns:a16="http://schemas.microsoft.com/office/drawing/2014/main" val="3509705325"/>
                    </a:ext>
                  </a:extLst>
                </a:gridCol>
                <a:gridCol w="2624551">
                  <a:extLst>
                    <a:ext uri="{9D8B030D-6E8A-4147-A177-3AD203B41FA5}">
                      <a16:colId xmlns:a16="http://schemas.microsoft.com/office/drawing/2014/main" val="1636246671"/>
                    </a:ext>
                  </a:extLst>
                </a:gridCol>
                <a:gridCol w="2546929">
                  <a:extLst>
                    <a:ext uri="{9D8B030D-6E8A-4147-A177-3AD203B41FA5}">
                      <a16:colId xmlns:a16="http://schemas.microsoft.com/office/drawing/2014/main" val="3582859546"/>
                    </a:ext>
                  </a:extLst>
                </a:gridCol>
              </a:tblGrid>
              <a:tr h="1152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With Disability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No Disability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4772327"/>
                  </a:ext>
                </a:extLst>
              </a:tr>
              <a:tr h="1152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Boy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5.3%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94.7%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7753960"/>
                  </a:ext>
                </a:extLst>
              </a:tr>
              <a:tr h="1152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Girl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3.7%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96.3%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6940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46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159025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 Nova" panose="020B0504020202020204" pitchFamily="34" charset="0"/>
              </a:rPr>
              <a:t>	 Child Learning Outcomes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846C01-4E76-4A0B-A5D8-B9DB9BA0B891}"/>
              </a:ext>
            </a:extLst>
          </p:cNvPr>
          <p:cNvGrpSpPr/>
          <p:nvPr/>
        </p:nvGrpSpPr>
        <p:grpSpPr>
          <a:xfrm>
            <a:off x="330505" y="135931"/>
            <a:ext cx="793959" cy="673466"/>
            <a:chOff x="4895943" y="2392499"/>
            <a:chExt cx="2314984" cy="210565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A2D990-A6BB-4823-A3AA-75CB88D97514}"/>
                </a:ext>
              </a:extLst>
            </p:cNvPr>
            <p:cNvSpPr/>
            <p:nvPr/>
          </p:nvSpPr>
          <p:spPr>
            <a:xfrm>
              <a:off x="4895943" y="2392499"/>
              <a:ext cx="2314984" cy="2105653"/>
            </a:xfrm>
            <a:prstGeom prst="rect">
              <a:avLst/>
            </a:prstGeom>
            <a:solidFill>
              <a:srgbClr val="F9AD67"/>
            </a:solidFill>
            <a:ln>
              <a:solidFill>
                <a:srgbClr val="E1AA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CC1593A-D79F-41EE-9FEC-CC736AB2F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88586" y="2534074"/>
              <a:ext cx="643370" cy="548721"/>
            </a:xfrm>
            <a:prstGeom prst="rect">
              <a:avLst/>
            </a:prstGeom>
            <a:solidFill>
              <a:srgbClr val="F9AD67"/>
            </a:solidFill>
            <a:effectLst>
              <a:outerShdw blurRad="977900" dir="21540000" sx="1000" sy="1000" algn="ctr" rotWithShape="0">
                <a:srgbClr val="000000"/>
              </a:outerShdw>
            </a:effectLst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BB9ED29-BAB6-49EE-B375-581D01FDE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866" y="2784267"/>
              <a:ext cx="1474117" cy="1408369"/>
            </a:xfrm>
            <a:prstGeom prst="rect">
              <a:avLst/>
            </a:prstGeom>
            <a:solidFill>
              <a:srgbClr val="F9AD67"/>
            </a:solidFill>
          </p:spPr>
        </p:pic>
      </p:grp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E61E117-F60E-4CE6-B36D-8E6FB6595E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265070"/>
              </p:ext>
            </p:extLst>
          </p:nvPr>
        </p:nvGraphicFramePr>
        <p:xfrm>
          <a:off x="1035655" y="1789043"/>
          <a:ext cx="10232420" cy="448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683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159025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 Nova" panose="020B0504020202020204" pitchFamily="34" charset="0"/>
              </a:rPr>
              <a:t>	 Child Learning Outcomes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846C01-4E76-4A0B-A5D8-B9DB9BA0B891}"/>
              </a:ext>
            </a:extLst>
          </p:cNvPr>
          <p:cNvGrpSpPr/>
          <p:nvPr/>
        </p:nvGrpSpPr>
        <p:grpSpPr>
          <a:xfrm>
            <a:off x="330505" y="135931"/>
            <a:ext cx="793959" cy="673466"/>
            <a:chOff x="4895943" y="2392499"/>
            <a:chExt cx="2314984" cy="210565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A2D990-A6BB-4823-A3AA-75CB88D97514}"/>
                </a:ext>
              </a:extLst>
            </p:cNvPr>
            <p:cNvSpPr/>
            <p:nvPr/>
          </p:nvSpPr>
          <p:spPr>
            <a:xfrm>
              <a:off x="4895943" y="2392499"/>
              <a:ext cx="2314984" cy="2105653"/>
            </a:xfrm>
            <a:prstGeom prst="rect">
              <a:avLst/>
            </a:prstGeom>
            <a:solidFill>
              <a:srgbClr val="F9AD67"/>
            </a:solidFill>
            <a:ln>
              <a:solidFill>
                <a:srgbClr val="E1AA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CC1593A-D79F-41EE-9FEC-CC736AB2F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88586" y="2534074"/>
              <a:ext cx="643370" cy="548721"/>
            </a:xfrm>
            <a:prstGeom prst="rect">
              <a:avLst/>
            </a:prstGeom>
            <a:solidFill>
              <a:srgbClr val="F9AD67"/>
            </a:solidFill>
            <a:effectLst>
              <a:outerShdw blurRad="977900" dir="21540000" sx="1000" sy="1000" algn="ctr" rotWithShape="0">
                <a:srgbClr val="000000"/>
              </a:outerShdw>
            </a:effectLst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BB9ED29-BAB6-49EE-B375-581D01FDE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866" y="2784267"/>
              <a:ext cx="1474117" cy="1408369"/>
            </a:xfrm>
            <a:prstGeom prst="rect">
              <a:avLst/>
            </a:prstGeom>
            <a:solidFill>
              <a:srgbClr val="F9AD67"/>
            </a:solidFill>
          </p:spPr>
        </p:pic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EF8F4E0-A9E7-46F2-802F-A2E4F56DC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049474"/>
              </p:ext>
            </p:extLst>
          </p:nvPr>
        </p:nvGraphicFramePr>
        <p:xfrm>
          <a:off x="617229" y="1656523"/>
          <a:ext cx="10408580" cy="447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491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159025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 Nova" panose="020B0504020202020204" pitchFamily="34" charset="0"/>
              </a:rPr>
              <a:t>	 Child Learning Outcomes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846C01-4E76-4A0B-A5D8-B9DB9BA0B891}"/>
              </a:ext>
            </a:extLst>
          </p:cNvPr>
          <p:cNvGrpSpPr/>
          <p:nvPr/>
        </p:nvGrpSpPr>
        <p:grpSpPr>
          <a:xfrm>
            <a:off x="330505" y="135931"/>
            <a:ext cx="793959" cy="673466"/>
            <a:chOff x="4895943" y="2392499"/>
            <a:chExt cx="2314984" cy="210565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A2D990-A6BB-4823-A3AA-75CB88D97514}"/>
                </a:ext>
              </a:extLst>
            </p:cNvPr>
            <p:cNvSpPr/>
            <p:nvPr/>
          </p:nvSpPr>
          <p:spPr>
            <a:xfrm>
              <a:off x="4895943" y="2392499"/>
              <a:ext cx="2314984" cy="2105653"/>
            </a:xfrm>
            <a:prstGeom prst="rect">
              <a:avLst/>
            </a:prstGeom>
            <a:solidFill>
              <a:srgbClr val="F9AD67"/>
            </a:solidFill>
            <a:ln>
              <a:solidFill>
                <a:srgbClr val="E1AA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CC1593A-D79F-41EE-9FEC-CC736AB2F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88586" y="2534074"/>
              <a:ext cx="643370" cy="548721"/>
            </a:xfrm>
            <a:prstGeom prst="rect">
              <a:avLst/>
            </a:prstGeom>
            <a:solidFill>
              <a:srgbClr val="F9AD67"/>
            </a:solidFill>
            <a:effectLst>
              <a:outerShdw blurRad="977900" dir="21540000" sx="1000" sy="1000" algn="ctr" rotWithShape="0">
                <a:srgbClr val="000000"/>
              </a:outerShdw>
            </a:effectLst>
          </p:spPr>
        </p:pic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BB9ED29-BAB6-49EE-B375-581D01FDE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866" y="2784267"/>
              <a:ext cx="1474117" cy="1408369"/>
            </a:xfrm>
            <a:prstGeom prst="rect">
              <a:avLst/>
            </a:prstGeom>
            <a:solidFill>
              <a:srgbClr val="F9AD67"/>
            </a:solidFill>
          </p:spPr>
        </p:pic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1799A2E-5EF6-4AF2-8210-1626FE65D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552947"/>
              </p:ext>
            </p:extLst>
          </p:nvPr>
        </p:nvGraphicFramePr>
        <p:xfrm>
          <a:off x="808383" y="1669773"/>
          <a:ext cx="10654747" cy="477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71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-226569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 Nova" panose="020B0504020202020204" pitchFamily="34" charset="0"/>
              </a:rPr>
              <a:t>	    Uptake of Distance Learning Measures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2024E8-1D59-4B2E-B224-AEB54EA4B968}"/>
              </a:ext>
            </a:extLst>
          </p:cNvPr>
          <p:cNvGrpSpPr/>
          <p:nvPr/>
        </p:nvGrpSpPr>
        <p:grpSpPr>
          <a:xfrm>
            <a:off x="445467" y="189810"/>
            <a:ext cx="727114" cy="665768"/>
            <a:chOff x="420779" y="3645307"/>
            <a:chExt cx="1482218" cy="116280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CDC813E-5BCA-43F1-B378-17374EEFEE83}"/>
                </a:ext>
              </a:extLst>
            </p:cNvPr>
            <p:cNvGrpSpPr/>
            <p:nvPr/>
          </p:nvGrpSpPr>
          <p:grpSpPr>
            <a:xfrm>
              <a:off x="420779" y="3645307"/>
              <a:ext cx="1482218" cy="1162803"/>
              <a:chOff x="327133" y="2534076"/>
              <a:chExt cx="2025786" cy="163111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0C4A365-9DA0-4141-889C-62A2CBE456B7}"/>
                  </a:ext>
                </a:extLst>
              </p:cNvPr>
              <p:cNvSpPr/>
              <p:nvPr/>
            </p:nvSpPr>
            <p:spPr>
              <a:xfrm>
                <a:off x="327133" y="2534076"/>
                <a:ext cx="2025786" cy="1631119"/>
              </a:xfrm>
              <a:prstGeom prst="rect">
                <a:avLst/>
              </a:prstGeom>
              <a:solidFill>
                <a:srgbClr val="31A4AD"/>
              </a:solidFill>
              <a:ln>
                <a:solidFill>
                  <a:srgbClr val="31A4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7" name="Picture 1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5AFD2D98-3C11-4253-A69D-D52EEC98A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4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7216" y="2547738"/>
                <a:ext cx="594299" cy="499211"/>
              </a:xfrm>
              <a:prstGeom prst="rect">
                <a:avLst/>
              </a:prstGeom>
              <a:effectLst>
                <a:outerShdw blurRad="977900" dir="21540000" sx="1000" sy="1000" algn="ctr" rotWithShape="0">
                  <a:srgbClr val="000000"/>
                </a:outerShdw>
              </a:effectLst>
            </p:spPr>
          </p:pic>
        </p:grpSp>
        <p:pic>
          <p:nvPicPr>
            <p:cNvPr id="14" name="Graphic 13" descr="Computer">
              <a:extLst>
                <a:ext uri="{FF2B5EF4-FFF2-40B4-BE49-F238E27FC236}">
                  <a16:creationId xmlns:a16="http://schemas.microsoft.com/office/drawing/2014/main" id="{9B4E86AC-2A91-418E-9FFE-EA6745CB6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3960" y="3864931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6149444-D3B8-4AD5-BCCB-F9C77A3424D9}"/>
              </a:ext>
            </a:extLst>
          </p:cNvPr>
          <p:cNvSpPr txBox="1"/>
          <p:nvPr/>
        </p:nvSpPr>
        <p:spPr>
          <a:xfrm>
            <a:off x="368348" y="1314197"/>
            <a:ext cx="114923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>
              <a:latin typeface="Arial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"/>
                <a:ea typeface="Calibri" panose="020F0502020204030204" pitchFamily="34" charset="0"/>
                <a:cs typeface="Arial" panose="020B0604020202020204" pitchFamily="34" charset="0"/>
              </a:rPr>
              <a:t>Comparatively higher participation in low-tech distance learning interventions including printed materials, television, text messages and radio (based on caregiver responses, n= 1690)</a:t>
            </a:r>
          </a:p>
          <a:p>
            <a:pPr marL="285750" indent="-285750" defTabSz="913526" fontAlgn="base">
              <a:spcBef>
                <a:spcPts val="1224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7D35AF3-ADB1-4565-9BBA-003EE9C072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419553"/>
              </p:ext>
            </p:extLst>
          </p:nvPr>
        </p:nvGraphicFramePr>
        <p:xfrm>
          <a:off x="368348" y="2544418"/>
          <a:ext cx="11226021" cy="401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013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-226569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 Nova" panose="020B0504020202020204" pitchFamily="34" charset="0"/>
              </a:rPr>
              <a:t>	    Uptake of Distance Learning Measures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2024E8-1D59-4B2E-B224-AEB54EA4B968}"/>
              </a:ext>
            </a:extLst>
          </p:cNvPr>
          <p:cNvGrpSpPr/>
          <p:nvPr/>
        </p:nvGrpSpPr>
        <p:grpSpPr>
          <a:xfrm>
            <a:off x="445467" y="189810"/>
            <a:ext cx="727114" cy="665768"/>
            <a:chOff x="420779" y="3645307"/>
            <a:chExt cx="1482218" cy="116280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CDC813E-5BCA-43F1-B378-17374EEFEE83}"/>
                </a:ext>
              </a:extLst>
            </p:cNvPr>
            <p:cNvGrpSpPr/>
            <p:nvPr/>
          </p:nvGrpSpPr>
          <p:grpSpPr>
            <a:xfrm>
              <a:off x="420779" y="3645307"/>
              <a:ext cx="1482218" cy="1162803"/>
              <a:chOff x="327133" y="2534076"/>
              <a:chExt cx="2025786" cy="163111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0C4A365-9DA0-4141-889C-62A2CBE456B7}"/>
                  </a:ext>
                </a:extLst>
              </p:cNvPr>
              <p:cNvSpPr/>
              <p:nvPr/>
            </p:nvSpPr>
            <p:spPr>
              <a:xfrm>
                <a:off x="327133" y="2534076"/>
                <a:ext cx="2025786" cy="1631119"/>
              </a:xfrm>
              <a:prstGeom prst="rect">
                <a:avLst/>
              </a:prstGeom>
              <a:solidFill>
                <a:srgbClr val="31A4AD"/>
              </a:solidFill>
              <a:ln>
                <a:solidFill>
                  <a:srgbClr val="31A4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7" name="Picture 1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5AFD2D98-3C11-4253-A69D-D52EEC98A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4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7216" y="2547738"/>
                <a:ext cx="594299" cy="499211"/>
              </a:xfrm>
              <a:prstGeom prst="rect">
                <a:avLst/>
              </a:prstGeom>
              <a:effectLst>
                <a:outerShdw blurRad="977900" dir="21540000" sx="1000" sy="1000" algn="ctr" rotWithShape="0">
                  <a:srgbClr val="000000"/>
                </a:outerShdw>
              </a:effectLst>
            </p:spPr>
          </p:pic>
        </p:grpSp>
        <p:pic>
          <p:nvPicPr>
            <p:cNvPr id="14" name="Graphic 13" descr="Computer">
              <a:extLst>
                <a:ext uri="{FF2B5EF4-FFF2-40B4-BE49-F238E27FC236}">
                  <a16:creationId xmlns:a16="http://schemas.microsoft.com/office/drawing/2014/main" id="{9B4E86AC-2A91-418E-9FFE-EA6745CB6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3960" y="3864931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6149444-D3B8-4AD5-BCCB-F9C77A3424D9}"/>
              </a:ext>
            </a:extLst>
          </p:cNvPr>
          <p:cNvSpPr txBox="1"/>
          <p:nvPr/>
        </p:nvSpPr>
        <p:spPr>
          <a:xfrm>
            <a:off x="368348" y="1314197"/>
            <a:ext cx="11492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 "/>
                <a:ea typeface="Calibri" panose="020F0502020204030204" pitchFamily="34" charset="0"/>
                <a:cs typeface="Arial" panose="020B0604020202020204" pitchFamily="34" charset="0"/>
              </a:rPr>
              <a:t>Teacher perceptions: </a:t>
            </a:r>
            <a:r>
              <a:rPr lang="en-US" b="1" dirty="0">
                <a:latin typeface="Arial "/>
                <a:cs typeface="Arial" panose="020B0604020202020204" pitchFamily="34" charset="0"/>
              </a:rPr>
              <a:t>less than half of the school going ECE population utilizing distance learning facilities</a:t>
            </a:r>
          </a:p>
          <a:p>
            <a:pPr marL="285750" indent="-285750" defTabSz="913526" fontAlgn="base">
              <a:spcBef>
                <a:spcPts val="1224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16F5E44-A6F4-4B23-B919-A162A58F3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103999"/>
              </p:ext>
            </p:extLst>
          </p:nvPr>
        </p:nvGraphicFramePr>
        <p:xfrm>
          <a:off x="808383" y="2146852"/>
          <a:ext cx="10785987" cy="452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9835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159025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 Nova" panose="020B0504020202020204" pitchFamily="34" charset="0"/>
              </a:rPr>
              <a:t>	 Teacher Support in At-home Learning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FDBA33-F379-480F-860E-3BD201D08BCB}"/>
              </a:ext>
            </a:extLst>
          </p:cNvPr>
          <p:cNvSpPr txBox="1"/>
          <p:nvPr/>
        </p:nvSpPr>
        <p:spPr>
          <a:xfrm>
            <a:off x="534106" y="1171952"/>
            <a:ext cx="1101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3526" fontAlgn="base">
              <a:spcBef>
                <a:spcPts val="1224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High teacher support (n=90)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D9DC78-8657-4B28-8C26-97EA923DA33F}"/>
              </a:ext>
            </a:extLst>
          </p:cNvPr>
          <p:cNvGrpSpPr/>
          <p:nvPr/>
        </p:nvGrpSpPr>
        <p:grpSpPr>
          <a:xfrm>
            <a:off x="278294" y="110718"/>
            <a:ext cx="804828" cy="742248"/>
            <a:chOff x="9775416" y="2517148"/>
            <a:chExt cx="1952055" cy="1691640"/>
          </a:xfrm>
          <a:solidFill>
            <a:schemeClr val="accent1">
              <a:lumMod val="75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739189-2A9A-423F-B9D5-CE1D973D4833}"/>
                </a:ext>
              </a:extLst>
            </p:cNvPr>
            <p:cNvSpPr/>
            <p:nvPr/>
          </p:nvSpPr>
          <p:spPr>
            <a:xfrm>
              <a:off x="9775416" y="2517148"/>
              <a:ext cx="1952055" cy="1691640"/>
            </a:xfrm>
            <a:prstGeom prst="rect">
              <a:avLst/>
            </a:prstGeom>
            <a:grpFill/>
            <a:ln>
              <a:solidFill>
                <a:srgbClr val="6189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7B62EBD-2493-4029-9EDE-A20AE2788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75576" y="2534075"/>
              <a:ext cx="594299" cy="499211"/>
            </a:xfrm>
            <a:prstGeom prst="rect">
              <a:avLst/>
            </a:prstGeom>
            <a:grpFill/>
            <a:effectLst>
              <a:outerShdw blurRad="977900" dir="21540000" sx="1000" sy="1000" algn="ctr" rotWithShape="0">
                <a:srgbClr val="000000"/>
              </a:outerShdw>
            </a:effectLst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D81D9765-CB78-473B-8F17-F998C6A1F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6630" y="2794433"/>
              <a:ext cx="1254048" cy="1154487"/>
            </a:xfrm>
            <a:prstGeom prst="rect">
              <a:avLst/>
            </a:prstGeom>
            <a:grpFill/>
          </p:spPr>
        </p:pic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7EA8B39-5F4A-409B-860D-A59D1DE51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370455"/>
              </p:ext>
            </p:extLst>
          </p:nvPr>
        </p:nvGraphicFramePr>
        <p:xfrm>
          <a:off x="636104" y="1775791"/>
          <a:ext cx="11015341" cy="482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5180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159025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F3AF792-4DC8-4447-B74A-0A45E40A2351}"/>
              </a:ext>
            </a:extLst>
          </p:cNvPr>
          <p:cNvSpPr txBox="1"/>
          <p:nvPr/>
        </p:nvSpPr>
        <p:spPr>
          <a:xfrm>
            <a:off x="694356" y="1393874"/>
            <a:ext cx="10750275" cy="4801314"/>
          </a:xfrm>
          <a:prstGeom prst="rect">
            <a:avLst/>
          </a:prstGeom>
          <a:noFill/>
        </p:spPr>
        <p:txBody>
          <a:bodyPr wrap="square" lIns="0" tIns="0" rIns="0" bIns="0" numCol="1" spcCol="959784">
            <a:spAutoFit/>
          </a:bodyPr>
          <a:lstStyle/>
          <a:p>
            <a:pPr lvl="0"/>
            <a:r>
              <a:rPr lang="en-US" sz="2400" b="1" dirty="0"/>
              <a:t>Prioritization: </a:t>
            </a:r>
            <a:r>
              <a:rPr lang="en-US" sz="2400" dirty="0"/>
              <a:t>The limited prioritization of ECE during the pandemic highlight the need to develop a more coherent, entrenched, and formalized ECE-specific strategies at a systems’ level that can mitigate the negative impact of emergency situations and ensure high outcomes in other times.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Coherence of response:</a:t>
            </a:r>
            <a:r>
              <a:rPr lang="en-US" sz="2400" dirty="0"/>
              <a:t> Need for a separate budget head and developing mechanisms for collecting data for early years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Learning at home: </a:t>
            </a:r>
            <a:r>
              <a:rPr lang="en-US" sz="2400" dirty="0"/>
              <a:t>There is inherent potential in play-based learning. The high prevalence of play-based learning at home with parents, with guidance from teachers, is an opportunity to engage parents further to ensure that the learning environments for children are well-developed at both the class-room and household level.</a:t>
            </a:r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32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159025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F3AF792-4DC8-4447-B74A-0A45E40A2351}"/>
              </a:ext>
            </a:extLst>
          </p:cNvPr>
          <p:cNvSpPr txBox="1"/>
          <p:nvPr/>
        </p:nvSpPr>
        <p:spPr>
          <a:xfrm>
            <a:off x="694356" y="1764934"/>
            <a:ext cx="10750275" cy="4985980"/>
          </a:xfrm>
          <a:prstGeom prst="rect">
            <a:avLst/>
          </a:prstGeom>
          <a:noFill/>
        </p:spPr>
        <p:txBody>
          <a:bodyPr wrap="square" lIns="0" tIns="0" rIns="0" bIns="0" numCol="1" spcCol="959784">
            <a:spAutoFit/>
          </a:bodyPr>
          <a:lstStyle/>
          <a:p>
            <a:pPr lvl="0"/>
            <a:r>
              <a:rPr lang="en-US" sz="2400" b="1" dirty="0"/>
              <a:t>Teachers: </a:t>
            </a:r>
            <a:r>
              <a:rPr lang="en-US" sz="2400" dirty="0"/>
              <a:t>Despite the challenges faced during the pandemic, evidence of teacher engagement. There is thus scope for further progress in this regard.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Equity &amp; Inclusion: </a:t>
            </a:r>
            <a:r>
              <a:rPr lang="en-US" sz="2400" dirty="0"/>
              <a:t>Limited access to distance learning during this period. Nevertheless, the participation in distance learning via radio, and printed materials was comparatively high, indicating a sustained effort by the ECE service-providers to keep children engaged. While there is reason for optimism with regards to government’s efforts in ECE during the pandemic, there are also challenges.</a:t>
            </a:r>
          </a:p>
          <a:p>
            <a:pPr lvl="0"/>
            <a:endParaRPr lang="en-US" sz="2400" dirty="0"/>
          </a:p>
          <a:p>
            <a:pPr lvl="0"/>
            <a:r>
              <a:rPr lang="en-US" sz="2400" b="1" dirty="0"/>
              <a:t>Return to school: </a:t>
            </a:r>
            <a:r>
              <a:rPr lang="en-US" sz="2400" dirty="0"/>
              <a:t>Evidence from the data indicates enrolment loss and a significant drop-out ratio, which in turn requires a systems-level response to early learning in the province.</a:t>
            </a:r>
          </a:p>
          <a:p>
            <a:r>
              <a:rPr lang="en-US" dirty="0"/>
              <a:t> 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42000" t="-1000" r="-2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61CDB56-E438-4265-A173-18D2BFEF3E17}"/>
              </a:ext>
            </a:extLst>
          </p:cNvPr>
          <p:cNvSpPr txBox="1">
            <a:spLocks/>
          </p:cNvSpPr>
          <p:nvPr/>
        </p:nvSpPr>
        <p:spPr>
          <a:xfrm>
            <a:off x="208629" y="959850"/>
            <a:ext cx="5169828" cy="5574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</a:pP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Thank You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35DC30-67BF-4A4F-9559-4CBC55B8F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80" y="541631"/>
            <a:ext cx="2517409" cy="571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CAB4DA-C026-44A4-8591-A58371069F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6" y="2454886"/>
            <a:ext cx="3474085" cy="785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B4C5C0-B768-4744-A031-EBD5C0A831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60" y="323699"/>
            <a:ext cx="602389" cy="9342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BBC16-4E5B-461A-BF77-A30D57C94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95" y="365253"/>
            <a:ext cx="636059" cy="72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8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5FEBBDD-B328-4B2A-A6D5-5626446BBFC3}"/>
              </a:ext>
            </a:extLst>
          </p:cNvPr>
          <p:cNvSpPr txBox="1">
            <a:spLocks/>
          </p:cNvSpPr>
          <p:nvPr/>
        </p:nvSpPr>
        <p:spPr>
          <a:xfrm>
            <a:off x="40640" y="-87277"/>
            <a:ext cx="12246335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Nova" panose="020B0504020202020204" pitchFamily="34" charset="0"/>
              </a:rPr>
              <a:t>Early Childhood Education in Sindh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14466E-16AE-4D10-B3C3-81F7CCD8BF9F}"/>
              </a:ext>
            </a:extLst>
          </p:cNvPr>
          <p:cNvGrpSpPr/>
          <p:nvPr/>
        </p:nvGrpSpPr>
        <p:grpSpPr>
          <a:xfrm>
            <a:off x="556626" y="4520680"/>
            <a:ext cx="10613882" cy="1620355"/>
            <a:chOff x="584831" y="3444020"/>
            <a:chExt cx="10613882" cy="162035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202575-6EEA-4909-80BC-788519A49BBE}"/>
                </a:ext>
              </a:extLst>
            </p:cNvPr>
            <p:cNvSpPr txBox="1"/>
            <p:nvPr/>
          </p:nvSpPr>
          <p:spPr>
            <a:xfrm>
              <a:off x="2022664" y="3864046"/>
              <a:ext cx="91760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  <a:latin typeface="Arial" panose="020B0604020202020204"/>
                </a:rPr>
                <a:t>45% of children aged 3-5 attending ECE in Sindh (ASER 2019)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00000"/>
                  </a:solidFill>
                  <a:latin typeface="Arial" panose="020B0604020202020204"/>
                </a:rPr>
                <a:t>COVID-19 school closures: Mar-Sep 2020, Dec-Jan 2020, Mar- 2021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C00000"/>
                  </a:solidFill>
                  <a:latin typeface="Arial" panose="020B0604020202020204"/>
                </a:rPr>
                <a:t>ECE generally low-priority in distance learning measures and response efforts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B33470-5334-43E5-ABDC-EBEE25582AE8}"/>
                </a:ext>
              </a:extLst>
            </p:cNvPr>
            <p:cNvSpPr txBox="1"/>
            <p:nvPr/>
          </p:nvSpPr>
          <p:spPr>
            <a:xfrm flipH="1">
              <a:off x="2022665" y="3444020"/>
              <a:ext cx="3902067" cy="4787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2400" b="1" dirty="0">
                  <a:solidFill>
                    <a:srgbClr val="009BA6"/>
                  </a:solidFill>
                  <a:latin typeface="Arial" panose="020B0604020202020204"/>
                  <a:ea typeface="Montserrat Semi Bold" charset="0"/>
                  <a:cs typeface="Montserrat Semi Bold" charset="0"/>
                </a:rPr>
                <a:t>Access </a:t>
              </a:r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607F8F1A-96FF-4D94-9282-954DF9D37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4831" y="3444020"/>
              <a:ext cx="1264960" cy="108691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A31CD1-AB38-4941-A974-0A375BD4A59A}"/>
              </a:ext>
            </a:extLst>
          </p:cNvPr>
          <p:cNvGrpSpPr/>
          <p:nvPr/>
        </p:nvGrpSpPr>
        <p:grpSpPr>
          <a:xfrm>
            <a:off x="556626" y="1370958"/>
            <a:ext cx="7263703" cy="1859458"/>
            <a:chOff x="556626" y="1139601"/>
            <a:chExt cx="7263703" cy="1859458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E651132-CA88-4FDC-BFC5-382E81EAAD0D}"/>
                </a:ext>
              </a:extLst>
            </p:cNvPr>
            <p:cNvGrpSpPr/>
            <p:nvPr/>
          </p:nvGrpSpPr>
          <p:grpSpPr>
            <a:xfrm>
              <a:off x="2022663" y="1139601"/>
              <a:ext cx="5797666" cy="1859458"/>
              <a:chOff x="1752003" y="3641533"/>
              <a:chExt cx="4815438" cy="1860285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8C38BDA-2317-4611-8413-4CDBFCCEB159}"/>
                  </a:ext>
                </a:extLst>
              </p:cNvPr>
              <p:cNvSpPr txBox="1"/>
              <p:nvPr/>
            </p:nvSpPr>
            <p:spPr>
              <a:xfrm>
                <a:off x="1752004" y="4023832"/>
                <a:ext cx="4815437" cy="1477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Arial" panose="020B0604020202020204"/>
                  </a:rPr>
                  <a:t>For children ages 3-5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Arial" panose="020B0604020202020204"/>
                  </a:rPr>
                  <a:t>Mostly center-based and formal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Arial" panose="020B0604020202020204"/>
                  </a:rPr>
                  <a:t>Public (free, but not compulsory) and private</a:t>
                </a:r>
              </a:p>
              <a:p>
                <a:endParaRPr lang="en-US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 algn="ctr"/>
                <a:endParaRPr lang="en-US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9D6EC4A-B253-41FE-812A-9C63D76EE88E}"/>
                  </a:ext>
                </a:extLst>
              </p:cNvPr>
              <p:cNvSpPr txBox="1"/>
              <p:nvPr/>
            </p:nvSpPr>
            <p:spPr>
              <a:xfrm flipH="1">
                <a:off x="1752003" y="3641533"/>
                <a:ext cx="42058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400" b="1" dirty="0">
                    <a:solidFill>
                      <a:srgbClr val="E1AA51"/>
                    </a:solidFill>
                    <a:latin typeface="Arial" panose="020B0604020202020204"/>
                    <a:ea typeface="Montserrat Semi Bold" charset="0"/>
                    <a:cs typeface="Montserrat Semi Bold" charset="0"/>
                  </a:rPr>
                  <a:t>Provision</a:t>
                </a:r>
              </a:p>
            </p:txBody>
          </p:sp>
        </p:grpSp>
        <p:pic>
          <p:nvPicPr>
            <p:cNvPr id="3" name="Graphic 2" descr="Children">
              <a:extLst>
                <a:ext uri="{FF2B5EF4-FFF2-40B4-BE49-F238E27FC236}">
                  <a16:creationId xmlns:a16="http://schemas.microsoft.com/office/drawing/2014/main" id="{8377C163-6688-4799-A513-FE5E61E89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6626" y="1208437"/>
              <a:ext cx="1183832" cy="118383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ACC72F-8D84-4B42-A425-9C853B995FEE}"/>
              </a:ext>
            </a:extLst>
          </p:cNvPr>
          <p:cNvGrpSpPr/>
          <p:nvPr/>
        </p:nvGrpSpPr>
        <p:grpSpPr>
          <a:xfrm>
            <a:off x="618286" y="2879154"/>
            <a:ext cx="7783592" cy="1663123"/>
            <a:chOff x="653546" y="4672187"/>
            <a:chExt cx="7783592" cy="1663123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B4F246D-7E29-494A-A899-F5BF30641F96}"/>
                </a:ext>
              </a:extLst>
            </p:cNvPr>
            <p:cNvGrpSpPr/>
            <p:nvPr/>
          </p:nvGrpSpPr>
          <p:grpSpPr>
            <a:xfrm>
              <a:off x="2022662" y="4699084"/>
              <a:ext cx="6414476" cy="1636226"/>
              <a:chOff x="1995277" y="2708512"/>
              <a:chExt cx="6414476" cy="163622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A4AC64C-BF26-4DF0-8DA9-4A7ADB7230B5}"/>
                  </a:ext>
                </a:extLst>
              </p:cNvPr>
              <p:cNvSpPr txBox="1"/>
              <p:nvPr/>
            </p:nvSpPr>
            <p:spPr>
              <a:xfrm>
                <a:off x="1995277" y="3144409"/>
                <a:ext cx="64144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Arial" panose="020B0604020202020204"/>
                  </a:rPr>
                  <a:t>High interaction with parents for learning at home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Arial" panose="020B0604020202020204"/>
                  </a:rPr>
                  <a:t>Low availability of play and learning materials at home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Arial" panose="020B0604020202020204"/>
                  </a:rPr>
                  <a:t>Relatively higher degree of negative child discipling	 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9071A1E-5B06-40E6-9FAC-3292F0B37936}"/>
                  </a:ext>
                </a:extLst>
              </p:cNvPr>
              <p:cNvSpPr txBox="1"/>
              <p:nvPr/>
            </p:nvSpPr>
            <p:spPr>
              <a:xfrm flipH="1">
                <a:off x="1995313" y="2708512"/>
                <a:ext cx="42282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/>
                    <a:ea typeface="Montserrat Semi Bold" charset="0"/>
                    <a:cs typeface="Montserrat Semi Bold" charset="0"/>
                  </a:rPr>
                  <a:t>Parental Engagement</a:t>
                </a:r>
              </a:p>
            </p:txBody>
          </p:sp>
        </p:grpSp>
        <p:pic>
          <p:nvPicPr>
            <p:cNvPr id="6" name="Graphic 5" descr="Family with two children">
              <a:extLst>
                <a:ext uri="{FF2B5EF4-FFF2-40B4-BE49-F238E27FC236}">
                  <a16:creationId xmlns:a16="http://schemas.microsoft.com/office/drawing/2014/main" id="{6571BEA9-7E10-47C3-8945-C4028B4B0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3546" y="4672187"/>
              <a:ext cx="1086912" cy="1086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6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159025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Nova" panose="020B0504020202020204" pitchFamily="34" charset="0"/>
              </a:rPr>
              <a:t>Research Study: Impact of COVID-19 on ECE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6550AD-63F1-40E5-BB1D-0A2965BAE134}"/>
              </a:ext>
            </a:extLst>
          </p:cNvPr>
          <p:cNvGrpSpPr/>
          <p:nvPr/>
        </p:nvGrpSpPr>
        <p:grpSpPr>
          <a:xfrm>
            <a:off x="420778" y="1689830"/>
            <a:ext cx="7821179" cy="1205947"/>
            <a:chOff x="420778" y="1096703"/>
            <a:chExt cx="7870926" cy="120594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DA39978-3F08-4CB0-B93D-FD48FC748C09}"/>
                </a:ext>
              </a:extLst>
            </p:cNvPr>
            <p:cNvGrpSpPr/>
            <p:nvPr/>
          </p:nvGrpSpPr>
          <p:grpSpPr>
            <a:xfrm>
              <a:off x="420778" y="1096703"/>
              <a:ext cx="1474123" cy="1205947"/>
              <a:chOff x="7459096" y="2534076"/>
              <a:chExt cx="1952055" cy="169164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2DC5E8E-52DC-4720-A52D-897F44FC0852}"/>
                  </a:ext>
                </a:extLst>
              </p:cNvPr>
              <p:cNvSpPr/>
              <p:nvPr/>
            </p:nvSpPr>
            <p:spPr>
              <a:xfrm>
                <a:off x="7459096" y="2534076"/>
                <a:ext cx="1952055" cy="1691640"/>
              </a:xfrm>
              <a:prstGeom prst="rect">
                <a:avLst/>
              </a:prstGeom>
              <a:solidFill>
                <a:srgbClr val="8BB1E9"/>
              </a:solidFill>
              <a:ln>
                <a:solidFill>
                  <a:srgbClr val="8BB1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8" name="Picture 2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D91C0754-DDF5-4994-BD91-1EBD59C9C3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4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69816" y="2547738"/>
                <a:ext cx="594299" cy="499211"/>
              </a:xfrm>
              <a:prstGeom prst="rect">
                <a:avLst/>
              </a:prstGeom>
              <a:effectLst>
                <a:outerShdw blurRad="977900" dir="21540000" sx="1000" sy="1000" algn="ctr" rotWithShape="0">
                  <a:srgbClr val="000000"/>
                </a:outerShdw>
              </a:effectLst>
            </p:spPr>
          </p:pic>
          <p:pic>
            <p:nvPicPr>
              <p:cNvPr id="33" name="Picture 32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DA075A7A-94ED-4BA1-BF94-D2044B743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3543" y="2866428"/>
                <a:ext cx="1272264" cy="1045074"/>
              </a:xfrm>
              <a:prstGeom prst="rect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A9D41A-61CC-41D0-A2EE-9175460D0915}"/>
                </a:ext>
              </a:extLst>
            </p:cNvPr>
            <p:cNvSpPr txBox="1"/>
            <p:nvPr/>
          </p:nvSpPr>
          <p:spPr>
            <a:xfrm>
              <a:off x="2196101" y="1515010"/>
              <a:ext cx="609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526" fontAlgn="base">
                <a:spcBef>
                  <a:spcPts val="1224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Children’s participation in learning activities at home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C500244-8BFC-4DCF-9228-736505BA502C}"/>
              </a:ext>
            </a:extLst>
          </p:cNvPr>
          <p:cNvGrpSpPr/>
          <p:nvPr/>
        </p:nvGrpSpPr>
        <p:grpSpPr>
          <a:xfrm>
            <a:off x="416516" y="2958623"/>
            <a:ext cx="7113855" cy="1205948"/>
            <a:chOff x="416516" y="2475666"/>
            <a:chExt cx="7113855" cy="120594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B1831E0-20D0-4E1A-A8B0-E90F8D22B076}"/>
                </a:ext>
              </a:extLst>
            </p:cNvPr>
            <p:cNvGrpSpPr/>
            <p:nvPr/>
          </p:nvGrpSpPr>
          <p:grpSpPr>
            <a:xfrm>
              <a:off x="416516" y="2475666"/>
              <a:ext cx="1474123" cy="1205948"/>
              <a:chOff x="4876537" y="2392499"/>
              <a:chExt cx="2314984" cy="210565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76DF22C-B04F-4C90-B8A9-0F218680FA85}"/>
                  </a:ext>
                </a:extLst>
              </p:cNvPr>
              <p:cNvSpPr/>
              <p:nvPr/>
            </p:nvSpPr>
            <p:spPr>
              <a:xfrm>
                <a:off x="4876537" y="2392499"/>
                <a:ext cx="2314984" cy="2105653"/>
              </a:xfrm>
              <a:prstGeom prst="rect">
                <a:avLst/>
              </a:prstGeom>
              <a:solidFill>
                <a:srgbClr val="F9AD67"/>
              </a:solidFill>
              <a:ln>
                <a:solidFill>
                  <a:srgbClr val="E1AA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7" name="Picture 2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9D11B8DA-1D23-4409-93D0-D544A201A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4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8586" y="2534074"/>
                <a:ext cx="643370" cy="548721"/>
              </a:xfrm>
              <a:prstGeom prst="rect">
                <a:avLst/>
              </a:prstGeom>
              <a:solidFill>
                <a:srgbClr val="F9AD67"/>
              </a:solidFill>
              <a:effectLst>
                <a:outerShdw blurRad="977900" dir="21540000" sx="1000" sy="1000" algn="ctr" rotWithShape="0">
                  <a:srgbClr val="000000"/>
                </a:outerShdw>
              </a:effectLst>
            </p:spPr>
          </p:pic>
          <p:pic>
            <p:nvPicPr>
              <p:cNvPr id="35" name="Picture 3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22B11A1-807D-4662-B54C-009B8C239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7866" y="2784267"/>
                <a:ext cx="1474117" cy="1408369"/>
              </a:xfrm>
              <a:prstGeom prst="rect">
                <a:avLst/>
              </a:prstGeom>
              <a:solidFill>
                <a:srgbClr val="F9AD67"/>
              </a:solidFill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9074D82-25A9-4312-BB44-D9B752B0B40C}"/>
                </a:ext>
              </a:extLst>
            </p:cNvPr>
            <p:cNvSpPr txBox="1"/>
            <p:nvPr/>
          </p:nvSpPr>
          <p:spPr>
            <a:xfrm>
              <a:off x="2150880" y="2893974"/>
              <a:ext cx="5379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526" fontAlgn="base">
                <a:spcBef>
                  <a:spcPts val="1224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Quality of parent-child interactions at home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4DD2AD-9591-4A7C-BA78-27247DDD8B8C}"/>
              </a:ext>
            </a:extLst>
          </p:cNvPr>
          <p:cNvGrpSpPr/>
          <p:nvPr/>
        </p:nvGrpSpPr>
        <p:grpSpPr>
          <a:xfrm>
            <a:off x="438551" y="5418117"/>
            <a:ext cx="8231387" cy="1103564"/>
            <a:chOff x="416517" y="5276384"/>
            <a:chExt cx="8231387" cy="1103564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839353D-3226-4E69-84DC-0EDA7C9F1266}"/>
                </a:ext>
              </a:extLst>
            </p:cNvPr>
            <p:cNvGrpSpPr/>
            <p:nvPr/>
          </p:nvGrpSpPr>
          <p:grpSpPr>
            <a:xfrm>
              <a:off x="416517" y="5276384"/>
              <a:ext cx="1434676" cy="1103564"/>
              <a:chOff x="9758962" y="2517148"/>
              <a:chExt cx="1910309" cy="154802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5FBD42C-DA3C-430D-885A-E28692D19F92}"/>
                  </a:ext>
                </a:extLst>
              </p:cNvPr>
              <p:cNvSpPr/>
              <p:nvPr/>
            </p:nvSpPr>
            <p:spPr>
              <a:xfrm>
                <a:off x="9758962" y="2517148"/>
                <a:ext cx="1910309" cy="1548021"/>
              </a:xfrm>
              <a:prstGeom prst="rect">
                <a:avLst/>
              </a:prstGeom>
              <a:grpFill/>
              <a:ln>
                <a:solidFill>
                  <a:srgbClr val="6189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9" name="Picture 2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7DEECDC0-7AE9-464A-B800-670C610BC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4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775576" y="2534075"/>
                <a:ext cx="594299" cy="499211"/>
              </a:xfrm>
              <a:prstGeom prst="rect">
                <a:avLst/>
              </a:prstGeom>
              <a:grpFill/>
              <a:effectLst>
                <a:outerShdw blurRad="977900" dir="21540000" sx="1000" sy="1000" algn="ctr" rotWithShape="0">
                  <a:srgbClr val="000000"/>
                </a:outerShdw>
              </a:effectLst>
            </p:spPr>
          </p:pic>
          <p:pic>
            <p:nvPicPr>
              <p:cNvPr id="31" name="Picture 3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8E948E8-EACA-467F-823B-25E0C8C4E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6630" y="2794433"/>
                <a:ext cx="1254048" cy="1154487"/>
              </a:xfrm>
              <a:prstGeom prst="rect">
                <a:avLst/>
              </a:prstGeom>
              <a:grpFill/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B0363F-D54E-4553-99C5-361860D6B275}"/>
                </a:ext>
              </a:extLst>
            </p:cNvPr>
            <p:cNvSpPr txBox="1"/>
            <p:nvPr/>
          </p:nvSpPr>
          <p:spPr>
            <a:xfrm>
              <a:off x="2196101" y="5644332"/>
              <a:ext cx="6451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526" fontAlgn="base">
                <a:spcBef>
                  <a:spcPts val="1224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Role of teachers in supporting learning at home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385A04-912C-4661-8763-834A2EE894A5}"/>
              </a:ext>
            </a:extLst>
          </p:cNvPr>
          <p:cNvGrpSpPr/>
          <p:nvPr/>
        </p:nvGrpSpPr>
        <p:grpSpPr>
          <a:xfrm>
            <a:off x="420779" y="4238434"/>
            <a:ext cx="7165830" cy="1134024"/>
            <a:chOff x="420779" y="3645307"/>
            <a:chExt cx="7165830" cy="113402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0FA339F-61DD-4B67-9EB9-C4CA06750285}"/>
                </a:ext>
              </a:extLst>
            </p:cNvPr>
            <p:cNvGrpSpPr/>
            <p:nvPr/>
          </p:nvGrpSpPr>
          <p:grpSpPr>
            <a:xfrm>
              <a:off x="420779" y="3645307"/>
              <a:ext cx="7165830" cy="1103564"/>
              <a:chOff x="409762" y="3854630"/>
              <a:chExt cx="7165830" cy="110356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8B4817D9-4439-4124-BEA1-F3DFAA082EC0}"/>
                  </a:ext>
                </a:extLst>
              </p:cNvPr>
              <p:cNvGrpSpPr/>
              <p:nvPr/>
            </p:nvGrpSpPr>
            <p:grpSpPr>
              <a:xfrm>
                <a:off x="409762" y="3854630"/>
                <a:ext cx="1464805" cy="1103564"/>
                <a:chOff x="327133" y="2534077"/>
                <a:chExt cx="2001987" cy="1548022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078ED2B1-9890-489B-B3CC-C484F7320E23}"/>
                    </a:ext>
                  </a:extLst>
                </p:cNvPr>
                <p:cNvSpPr/>
                <p:nvPr/>
              </p:nvSpPr>
              <p:spPr>
                <a:xfrm>
                  <a:off x="327133" y="2534077"/>
                  <a:ext cx="2001987" cy="1548022"/>
                </a:xfrm>
                <a:prstGeom prst="rect">
                  <a:avLst/>
                </a:prstGeom>
                <a:solidFill>
                  <a:srgbClr val="31A4AD"/>
                </a:solidFill>
                <a:ln>
                  <a:solidFill>
                    <a:srgbClr val="31A4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5" name="Picture 24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EFD8AC98-1146-4721-AC49-7DBB5CFCA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alphaModFix amt="4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7216" y="2547738"/>
                  <a:ext cx="594299" cy="499211"/>
                </a:xfrm>
                <a:prstGeom prst="rect">
                  <a:avLst/>
                </a:prstGeom>
                <a:effectLst>
                  <a:outerShdw blurRad="977900" dir="21540000" sx="1000" sy="1000" algn="ctr" rotWithShape="0">
                    <a:srgbClr val="000000"/>
                  </a:outerShdw>
                </a:effectLst>
              </p:spPr>
            </p:pic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AE2B4D-A421-41BB-B32D-51F10B3083F2}"/>
                  </a:ext>
                </a:extLst>
              </p:cNvPr>
              <p:cNvSpPr txBox="1"/>
              <p:nvPr/>
            </p:nvSpPr>
            <p:spPr>
              <a:xfrm>
                <a:off x="2196101" y="4268122"/>
                <a:ext cx="53794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526" fontAlgn="base">
                  <a:spcBef>
                    <a:spcPts val="1224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Uptake of distance learning measures</a:t>
                </a:r>
              </a:p>
            </p:txBody>
          </p:sp>
        </p:grpSp>
        <p:pic>
          <p:nvPicPr>
            <p:cNvPr id="4" name="Graphic 3" descr="Computer">
              <a:extLst>
                <a:ext uri="{FF2B5EF4-FFF2-40B4-BE49-F238E27FC236}">
                  <a16:creationId xmlns:a16="http://schemas.microsoft.com/office/drawing/2014/main" id="{5F7852D7-1F1B-4791-AE9E-5EFF25121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3960" y="3864931"/>
              <a:ext cx="914400" cy="91440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AD897B4-A0FB-4D7D-817D-996B9ACD1D90}"/>
              </a:ext>
            </a:extLst>
          </p:cNvPr>
          <p:cNvSpPr txBox="1"/>
          <p:nvPr/>
        </p:nvSpPr>
        <p:spPr>
          <a:xfrm>
            <a:off x="416032" y="1202434"/>
            <a:ext cx="1135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Assessing short and medium-term effects of the pandemic on early learning systems, especially: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159025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Nova" panose="020B0504020202020204" pitchFamily="34" charset="0"/>
              </a:rPr>
              <a:t>Research Design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55550F8-2D97-43C5-B17C-B295297CCB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246751"/>
              </p:ext>
            </p:extLst>
          </p:nvPr>
        </p:nvGraphicFramePr>
        <p:xfrm>
          <a:off x="297316" y="1668018"/>
          <a:ext cx="6978127" cy="4537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A56C3D7-BD06-4F1F-A715-50CD46EB64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6504" y="1410737"/>
            <a:ext cx="3993046" cy="46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1221210" y="1995785"/>
            <a:ext cx="9749579" cy="37141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1B6087"/>
                </a:solidFill>
                <a:latin typeface="Interstate"/>
              </a:rPr>
              <a:t>Key Findings</a:t>
            </a:r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10C692CD-77D3-4197-A7E0-89CF9D3D0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636" y="1463041"/>
            <a:ext cx="1955964" cy="15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159025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ECE Response During COVID-19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5C100D-FF3A-48DF-B17D-568FC9F9B833}"/>
              </a:ext>
            </a:extLst>
          </p:cNvPr>
          <p:cNvGrpSpPr/>
          <p:nvPr/>
        </p:nvGrpSpPr>
        <p:grpSpPr>
          <a:xfrm>
            <a:off x="162575" y="1435324"/>
            <a:ext cx="12897265" cy="1735746"/>
            <a:chOff x="162575" y="1126126"/>
            <a:chExt cx="12897265" cy="15983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59880C-E490-4BAA-8C17-6822B423D9ED}"/>
                </a:ext>
              </a:extLst>
            </p:cNvPr>
            <p:cNvSpPr/>
            <p:nvPr/>
          </p:nvSpPr>
          <p:spPr>
            <a:xfrm>
              <a:off x="3129337" y="1774925"/>
              <a:ext cx="2324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Obtain</a:t>
              </a:r>
              <a:endParaRPr lang="en-MX" b="1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F945FC8-0AB4-47E1-B987-0E30B131F87D}"/>
                </a:ext>
              </a:extLst>
            </p:cNvPr>
            <p:cNvGrpSpPr/>
            <p:nvPr/>
          </p:nvGrpSpPr>
          <p:grpSpPr>
            <a:xfrm>
              <a:off x="162575" y="1222670"/>
              <a:ext cx="3844159" cy="952184"/>
              <a:chOff x="393273" y="1487057"/>
              <a:chExt cx="3844159" cy="952184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082DBC-81E4-41A6-AB53-E24F517CAA77}"/>
                  </a:ext>
                </a:extLst>
              </p:cNvPr>
              <p:cNvSpPr txBox="1"/>
              <p:nvPr/>
            </p:nvSpPr>
            <p:spPr>
              <a:xfrm>
                <a:off x="1163400" y="1899630"/>
                <a:ext cx="3074032" cy="462371"/>
              </a:xfrm>
              <a:prstGeom prst="rect">
                <a:avLst/>
              </a:prstGeom>
              <a:noFill/>
            </p:spPr>
            <p:txBody>
              <a:bodyPr wrap="square" lIns="0" tIns="0" rIns="0" bIns="0" numCol="1" spcCol="959784">
                <a:spAutoFit/>
              </a:bodyPr>
              <a:lstStyle/>
              <a:p>
                <a:pPr algn="ctr">
                  <a:lnSpc>
                    <a:spcPts val="1825"/>
                  </a:lnSpc>
                </a:pPr>
                <a:r>
                  <a:rPr lang="en-US" sz="2000" b="1" dirty="0">
                    <a:latin typeface="Arial" panose="020B0604020202020204"/>
                  </a:rPr>
                  <a:t>Planning and Implementation</a:t>
                </a:r>
              </a:p>
            </p:txBody>
          </p:sp>
          <p:pic>
            <p:nvPicPr>
              <p:cNvPr id="33" name="Picture 32" descr="Court">
                <a:extLst>
                  <a:ext uri="{FF2B5EF4-FFF2-40B4-BE49-F238E27FC236}">
                    <a16:creationId xmlns:a16="http://schemas.microsoft.com/office/drawing/2014/main" id="{F5EFDECD-59FF-4162-93B1-1F595252C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393273" y="1487057"/>
                <a:ext cx="952184" cy="952184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788095-453D-43B3-B817-8EB818E7EA13}"/>
                </a:ext>
              </a:extLst>
            </p:cNvPr>
            <p:cNvSpPr txBox="1"/>
            <p:nvPr/>
          </p:nvSpPr>
          <p:spPr>
            <a:xfrm>
              <a:off x="4693465" y="2248314"/>
              <a:ext cx="8366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526" fontAlgn="base">
                <a:spcBef>
                  <a:spcPts val="1224"/>
                </a:spcBef>
                <a:spcAft>
                  <a:spcPct val="0"/>
                </a:spcAft>
                <a:buClr>
                  <a:srgbClr val="000000"/>
                </a:buClr>
              </a:pPr>
              <a:endPara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65D5E65-3380-490C-92E7-7159ACF9630E}"/>
                </a:ext>
              </a:extLst>
            </p:cNvPr>
            <p:cNvGrpSpPr/>
            <p:nvPr/>
          </p:nvGrpSpPr>
          <p:grpSpPr>
            <a:xfrm>
              <a:off x="4567803" y="1126126"/>
              <a:ext cx="7726522" cy="1598331"/>
              <a:chOff x="4428103" y="1126126"/>
              <a:chExt cx="7726522" cy="159833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08EBC2F-EBAE-4D19-884E-C889547FC55B}"/>
                  </a:ext>
                </a:extLst>
              </p:cNvPr>
              <p:cNvGrpSpPr/>
              <p:nvPr/>
            </p:nvGrpSpPr>
            <p:grpSpPr>
              <a:xfrm>
                <a:off x="4428103" y="1678017"/>
                <a:ext cx="7551861" cy="1046440"/>
                <a:chOff x="4253442" y="2273599"/>
                <a:chExt cx="7551861" cy="1046440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B2E306A-739D-40F8-A911-27AF91F4F6A1}"/>
                    </a:ext>
                  </a:extLst>
                </p:cNvPr>
                <p:cNvSpPr txBox="1"/>
                <p:nvPr/>
              </p:nvSpPr>
              <p:spPr>
                <a:xfrm>
                  <a:off x="4714743" y="2273599"/>
                  <a:ext cx="7090560" cy="1046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3526" fontAlgn="base">
                    <a:spcBef>
                      <a:spcPts val="1224"/>
                    </a:spcBef>
                    <a:spcAft>
                      <a:spcPct val="0"/>
                    </a:spcAft>
                    <a:buClr>
                      <a:srgbClr val="000000"/>
                    </a:buClr>
                  </a:pPr>
                  <a:endParaRPr 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defTabSz="913526" fontAlgn="base">
                    <a:spcBef>
                      <a:spcPts val="1224"/>
                    </a:spcBef>
                    <a:spcAft>
                      <a:spcPct val="0"/>
                    </a:spcAft>
                    <a:buClr>
                      <a:srgbClr val="000000"/>
                    </a:buClr>
                  </a:pPr>
                  <a:r>
                    <a:rPr lang="en-US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Limited information on level/scope of learning during the lockdown through government-backed distance learning initiatives</a:t>
                  </a:r>
                </a:p>
              </p:txBody>
            </p:sp>
            <p:pic>
              <p:nvPicPr>
                <p:cNvPr id="44" name="Picture 43" descr="A picture containing drawing, light&#10;&#10;Description automatically generated">
                  <a:extLst>
                    <a:ext uri="{FF2B5EF4-FFF2-40B4-BE49-F238E27FC236}">
                      <a16:creationId xmlns:a16="http://schemas.microsoft.com/office/drawing/2014/main" id="{A9A10377-0A3A-4E7C-A70D-EC113BF32C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3442" y="2701076"/>
                  <a:ext cx="418746" cy="280366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C322459-0A99-46A8-9AC0-44ED0AA9FF79}"/>
                  </a:ext>
                </a:extLst>
              </p:cNvPr>
              <p:cNvGrpSpPr/>
              <p:nvPr/>
            </p:nvGrpSpPr>
            <p:grpSpPr>
              <a:xfrm>
                <a:off x="4428103" y="1677224"/>
                <a:ext cx="7726522" cy="340093"/>
                <a:chOff x="4253442" y="2095913"/>
                <a:chExt cx="7726522" cy="340093"/>
              </a:xfrm>
            </p:grpSpPr>
            <p:pic>
              <p:nvPicPr>
                <p:cNvPr id="43" name="Picture 42" descr="A picture containing drawing, light&#10;&#10;Description automatically generated">
                  <a:extLst>
                    <a:ext uri="{FF2B5EF4-FFF2-40B4-BE49-F238E27FC236}">
                      <a16:creationId xmlns:a16="http://schemas.microsoft.com/office/drawing/2014/main" id="{E3C89278-34B0-4844-9037-618A33373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3442" y="2125007"/>
                  <a:ext cx="418746" cy="280366"/>
                </a:xfrm>
                <a:prstGeom prst="rect">
                  <a:avLst/>
                </a:prstGeom>
              </p:spPr>
            </p:pic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F88760D-EBCD-40DC-9724-A0326A1C7F9B}"/>
                    </a:ext>
                  </a:extLst>
                </p:cNvPr>
                <p:cNvSpPr/>
                <p:nvPr/>
              </p:nvSpPr>
              <p:spPr>
                <a:xfrm>
                  <a:off x="4693465" y="2095913"/>
                  <a:ext cx="7286499" cy="3400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13526" fontAlgn="base">
                    <a:spcBef>
                      <a:spcPts val="1224"/>
                    </a:spcBef>
                    <a:spcAft>
                      <a:spcPct val="0"/>
                    </a:spcAft>
                    <a:buClr>
                      <a:srgbClr val="000000"/>
                    </a:buClr>
                  </a:pPr>
                  <a:r>
                    <a:rPr lang="en-US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Difficulties in data collection. Assessment system is work in progress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9DA56CC-7FD6-44CE-845E-ED1A4269138A}"/>
                  </a:ext>
                </a:extLst>
              </p:cNvPr>
              <p:cNvGrpSpPr/>
              <p:nvPr/>
            </p:nvGrpSpPr>
            <p:grpSpPr>
              <a:xfrm>
                <a:off x="4428103" y="1126126"/>
                <a:ext cx="7715882" cy="595163"/>
                <a:chOff x="4253442" y="1468988"/>
                <a:chExt cx="7715882" cy="595163"/>
              </a:xfrm>
            </p:grpSpPr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BF02168-CDA4-4C89-8975-3EE9ACD3D83B}"/>
                    </a:ext>
                  </a:extLst>
                </p:cNvPr>
                <p:cNvSpPr txBox="1"/>
                <p:nvPr/>
              </p:nvSpPr>
              <p:spPr>
                <a:xfrm>
                  <a:off x="4704103" y="1468988"/>
                  <a:ext cx="7265221" cy="5951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3526" fontAlgn="base">
                    <a:spcBef>
                      <a:spcPts val="1224"/>
                    </a:spcBef>
                    <a:spcAft>
                      <a:spcPct val="0"/>
                    </a:spcAft>
                    <a:buClr>
                      <a:srgbClr val="000000"/>
                    </a:buClr>
                  </a:pPr>
                  <a:r>
                    <a:rPr lang="en-US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ECE not built into initial response efforts by federal government but incorporated later on by provincial government</a:t>
                  </a:r>
                </a:p>
              </p:txBody>
            </p:sp>
            <p:pic>
              <p:nvPicPr>
                <p:cNvPr id="52" name="Picture 51" descr="A picture containing drawing, light&#10;&#10;Description automatically generated">
                  <a:extLst>
                    <a:ext uri="{FF2B5EF4-FFF2-40B4-BE49-F238E27FC236}">
                      <a16:creationId xmlns:a16="http://schemas.microsoft.com/office/drawing/2014/main" id="{ED53AF16-C77E-42CC-B53E-592620058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3442" y="1634742"/>
                  <a:ext cx="418746" cy="28036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67" name="Picture 6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C2A14FB-225C-485B-BAD1-7977C73DB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005" y="5827034"/>
            <a:ext cx="418746" cy="28036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8C90D55-A310-49E8-9349-291E8C78B57B}"/>
              </a:ext>
            </a:extLst>
          </p:cNvPr>
          <p:cNvGrpSpPr/>
          <p:nvPr/>
        </p:nvGrpSpPr>
        <p:grpSpPr>
          <a:xfrm>
            <a:off x="300073" y="5044640"/>
            <a:ext cx="11028327" cy="1461215"/>
            <a:chOff x="300073" y="5044640"/>
            <a:chExt cx="11028327" cy="146121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DF0A5EB-F4CC-4D4B-8AD3-3289BE47A9B6}"/>
                </a:ext>
              </a:extLst>
            </p:cNvPr>
            <p:cNvGrpSpPr/>
            <p:nvPr/>
          </p:nvGrpSpPr>
          <p:grpSpPr>
            <a:xfrm>
              <a:off x="4512302" y="5182416"/>
              <a:ext cx="6816098" cy="1323439"/>
              <a:chOff x="4253442" y="1537857"/>
              <a:chExt cx="6816098" cy="1323439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4C203A8-6262-40FB-9EF8-326E41F9B619}"/>
                  </a:ext>
                </a:extLst>
              </p:cNvPr>
              <p:cNvSpPr txBox="1"/>
              <p:nvPr/>
            </p:nvSpPr>
            <p:spPr>
              <a:xfrm>
                <a:off x="4695291" y="1537857"/>
                <a:ext cx="637424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526" fontAlgn="base">
                  <a:spcBef>
                    <a:spcPts val="1224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US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 6% of schools/School Heads reporting attendance of more than 75% for period of survey (October-December 2021)</a:t>
                </a:r>
              </a:p>
              <a:p>
                <a:pPr defTabSz="913526" fontAlgn="base">
                  <a:spcBef>
                    <a:spcPts val="1224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3" name="Picture 72" descr="A picture containing drawing, light&#10;&#10;Description automatically generated">
                <a:extLst>
                  <a:ext uri="{FF2B5EF4-FFF2-40B4-BE49-F238E27FC236}">
                    <a16:creationId xmlns:a16="http://schemas.microsoft.com/office/drawing/2014/main" id="{4FAD52C5-6D80-4783-B88B-CB588DE319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3442" y="1634742"/>
                <a:ext cx="418746" cy="280366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CD382E-EDA0-4673-911A-4FE21C8530BA}"/>
                </a:ext>
              </a:extLst>
            </p:cNvPr>
            <p:cNvGrpSpPr/>
            <p:nvPr/>
          </p:nvGrpSpPr>
          <p:grpSpPr>
            <a:xfrm>
              <a:off x="300073" y="5044640"/>
              <a:ext cx="2935697" cy="935959"/>
              <a:chOff x="300073" y="5044640"/>
              <a:chExt cx="2935697" cy="935959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F3AF792-4DC8-4447-B74A-0A45E40A2351}"/>
                  </a:ext>
                </a:extLst>
              </p:cNvPr>
              <p:cNvSpPr txBox="1"/>
              <p:nvPr/>
            </p:nvSpPr>
            <p:spPr>
              <a:xfrm>
                <a:off x="1653872" y="5288102"/>
                <a:ext cx="1581898" cy="692497"/>
              </a:xfrm>
              <a:prstGeom prst="rect">
                <a:avLst/>
              </a:prstGeom>
              <a:noFill/>
            </p:spPr>
            <p:txBody>
              <a:bodyPr wrap="square" lIns="0" tIns="0" rIns="0" bIns="0" numCol="1" spcCol="959784">
                <a:spAutoFit/>
              </a:bodyPr>
              <a:lstStyle/>
              <a:p>
                <a:pPr algn="ctr">
                  <a:lnSpc>
                    <a:spcPts val="1825"/>
                  </a:lnSpc>
                </a:pPr>
                <a:r>
                  <a:rPr lang="en-US" sz="2000" b="1" dirty="0">
                    <a:latin typeface="Arial"/>
                  </a:rPr>
                  <a:t>Return to School</a:t>
                </a:r>
              </a:p>
              <a:p>
                <a:pPr algn="ctr">
                  <a:lnSpc>
                    <a:spcPts val="1825"/>
                  </a:lnSpc>
                </a:pPr>
                <a:endParaRPr lang="en-US" b="1" dirty="0">
                  <a:solidFill>
                    <a:srgbClr val="2577B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Picture 17" descr="Backpack">
                <a:extLst>
                  <a:ext uri="{FF2B5EF4-FFF2-40B4-BE49-F238E27FC236}">
                    <a16:creationId xmlns:a16="http://schemas.microsoft.com/office/drawing/2014/main" id="{E356942F-E2E8-4C72-A086-B03336535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300073" y="5044640"/>
                <a:ext cx="873884" cy="873884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8FA483-36A9-46B7-8D48-0B30DDA5031C}"/>
              </a:ext>
            </a:extLst>
          </p:cNvPr>
          <p:cNvGrpSpPr/>
          <p:nvPr/>
        </p:nvGrpSpPr>
        <p:grpSpPr>
          <a:xfrm>
            <a:off x="222091" y="3360524"/>
            <a:ext cx="13821420" cy="1262122"/>
            <a:chOff x="222091" y="2979524"/>
            <a:chExt cx="13821420" cy="126212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0A1ADA-E609-4A32-885D-DF9C7BBA8D2A}"/>
                </a:ext>
              </a:extLst>
            </p:cNvPr>
            <p:cNvGrpSpPr/>
            <p:nvPr/>
          </p:nvGrpSpPr>
          <p:grpSpPr>
            <a:xfrm>
              <a:off x="4529132" y="2979524"/>
              <a:ext cx="9514379" cy="1262122"/>
              <a:chOff x="4376732" y="2979524"/>
              <a:chExt cx="9514379" cy="126212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3EC853-38DB-41BB-B09A-53F86D96B88F}"/>
                  </a:ext>
                </a:extLst>
              </p:cNvPr>
              <p:cNvSpPr txBox="1"/>
              <p:nvPr/>
            </p:nvSpPr>
            <p:spPr>
              <a:xfrm>
                <a:off x="4778648" y="2979524"/>
                <a:ext cx="65571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526" fontAlgn="base">
                  <a:spcBef>
                    <a:spcPts val="1224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FC8FCAD-9361-4793-9751-BA5AE1A19F75}"/>
                  </a:ext>
                </a:extLst>
              </p:cNvPr>
              <p:cNvGrpSpPr/>
              <p:nvPr/>
            </p:nvGrpSpPr>
            <p:grpSpPr>
              <a:xfrm>
                <a:off x="4376732" y="3472205"/>
                <a:ext cx="9514379" cy="769441"/>
                <a:chOff x="4239337" y="1554036"/>
                <a:chExt cx="9514379" cy="769441"/>
              </a:xfrm>
            </p:grpSpPr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25169AF-3362-42F4-A247-983EABE1AE9D}"/>
                    </a:ext>
                  </a:extLst>
                </p:cNvPr>
                <p:cNvSpPr txBox="1"/>
                <p:nvPr/>
              </p:nvSpPr>
              <p:spPr>
                <a:xfrm>
                  <a:off x="4658083" y="1554036"/>
                  <a:ext cx="9095633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3526" fontAlgn="base">
                    <a:spcBef>
                      <a:spcPts val="1224"/>
                    </a:spcBef>
                    <a:spcAft>
                      <a:spcPct val="0"/>
                    </a:spcAft>
                    <a:buClr>
                      <a:srgbClr val="000000"/>
                    </a:buClr>
                  </a:pPr>
                  <a:r>
                    <a:rPr lang="en-US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Limited cashflow problems experienced by schools/School Heads</a:t>
                  </a:r>
                </a:p>
                <a:p>
                  <a:pPr defTabSz="913526" fontAlgn="base">
                    <a:spcBef>
                      <a:spcPts val="1224"/>
                    </a:spcBef>
                    <a:spcAft>
                      <a:spcPct val="0"/>
                    </a:spcAft>
                    <a:buClr>
                      <a:srgbClr val="000000"/>
                    </a:buClr>
                  </a:pPr>
                  <a:endParaRPr 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58" name="Picture 57" descr="A picture containing drawing, light&#10;&#10;Description automatically generated">
                  <a:extLst>
                    <a:ext uri="{FF2B5EF4-FFF2-40B4-BE49-F238E27FC236}">
                      <a16:creationId xmlns:a16="http://schemas.microsoft.com/office/drawing/2014/main" id="{0EAEA1F8-1DE9-420C-984C-8124C7E875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9337" y="1617287"/>
                  <a:ext cx="418746" cy="28036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BDA3441-1B81-40DA-8F18-BF5AB16E0867}"/>
                </a:ext>
              </a:extLst>
            </p:cNvPr>
            <p:cNvGrpSpPr/>
            <p:nvPr/>
          </p:nvGrpSpPr>
          <p:grpSpPr>
            <a:xfrm>
              <a:off x="222091" y="3072429"/>
              <a:ext cx="4154641" cy="1010188"/>
              <a:chOff x="182796" y="3072429"/>
              <a:chExt cx="4154641" cy="1010188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04217E-7A97-42D2-A0F6-4614BDA1291F}"/>
                  </a:ext>
                </a:extLst>
              </p:cNvPr>
              <p:cNvSpPr txBox="1"/>
              <p:nvPr/>
            </p:nvSpPr>
            <p:spPr>
              <a:xfrm>
                <a:off x="473615" y="3544360"/>
                <a:ext cx="3863822" cy="230832"/>
              </a:xfrm>
              <a:prstGeom prst="rect">
                <a:avLst/>
              </a:prstGeom>
              <a:noFill/>
            </p:spPr>
            <p:txBody>
              <a:bodyPr wrap="square" lIns="0" tIns="0" rIns="0" bIns="0" numCol="1" spcCol="959784">
                <a:spAutoFit/>
              </a:bodyPr>
              <a:lstStyle/>
              <a:p>
                <a:pPr algn="ctr">
                  <a:lnSpc>
                    <a:spcPts val="1825"/>
                  </a:lnSpc>
                </a:pP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ECE Financing</a:t>
                </a:r>
              </a:p>
            </p:txBody>
          </p:sp>
          <p:pic>
            <p:nvPicPr>
              <p:cNvPr id="99" name="Picture 98" descr="Money">
                <a:extLst>
                  <a:ext uri="{FF2B5EF4-FFF2-40B4-BE49-F238E27FC236}">
                    <a16:creationId xmlns:a16="http://schemas.microsoft.com/office/drawing/2014/main" id="{C5200E54-F9E2-4A32-84AA-46A01BBE9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182796" y="3072429"/>
                <a:ext cx="1010188" cy="101018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167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159025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to School</a:t>
            </a:r>
          </a:p>
        </p:txBody>
      </p:sp>
      <p:pic>
        <p:nvPicPr>
          <p:cNvPr id="67" name="Picture 6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C2A14FB-225C-485B-BAD1-7977C73DB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7005" y="5827034"/>
            <a:ext cx="418746" cy="280366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7834E6C-4521-42E7-8974-B4BC0FF42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539616"/>
              </p:ext>
            </p:extLst>
          </p:nvPr>
        </p:nvGraphicFramePr>
        <p:xfrm>
          <a:off x="1023582" y="1542197"/>
          <a:ext cx="10631606" cy="484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864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-226569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Nova" panose="020B0504020202020204" pitchFamily="34" charset="0"/>
              </a:rPr>
              <a:t>Children’s Participation in Learning Activities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A39978-3F08-4CB0-B93D-FD48FC748C09}"/>
              </a:ext>
            </a:extLst>
          </p:cNvPr>
          <p:cNvGrpSpPr/>
          <p:nvPr/>
        </p:nvGrpSpPr>
        <p:grpSpPr>
          <a:xfrm>
            <a:off x="330509" y="34081"/>
            <a:ext cx="684561" cy="793339"/>
            <a:chOff x="7459096" y="2547738"/>
            <a:chExt cx="1282984" cy="16779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DC5E8E-52DC-4720-A52D-897F44FC0852}"/>
                </a:ext>
              </a:extLst>
            </p:cNvPr>
            <p:cNvSpPr/>
            <p:nvPr/>
          </p:nvSpPr>
          <p:spPr>
            <a:xfrm>
              <a:off x="7459096" y="2866428"/>
              <a:ext cx="1272264" cy="1359288"/>
            </a:xfrm>
            <a:prstGeom prst="rect">
              <a:avLst/>
            </a:prstGeom>
            <a:solidFill>
              <a:srgbClr val="8BB1E9"/>
            </a:solidFill>
            <a:ln>
              <a:solidFill>
                <a:srgbClr val="8BB1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91C0754-DDF5-4994-BD91-1EBD59C9C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69816" y="2547738"/>
              <a:ext cx="594299" cy="499211"/>
            </a:xfrm>
            <a:prstGeom prst="rect">
              <a:avLst/>
            </a:prstGeom>
            <a:effectLst>
              <a:outerShdw blurRad="977900" dir="21540000" sx="1000" sy="1000" algn="ctr" rotWithShape="0">
                <a:srgbClr val="000000"/>
              </a:outerShdw>
            </a:effectLst>
          </p:spPr>
        </p:pic>
        <p:pic>
          <p:nvPicPr>
            <p:cNvPr id="33" name="Picture 3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A075A7A-94ED-4BA1-BF94-D2044B743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816" y="2958456"/>
              <a:ext cx="1272264" cy="1045074"/>
            </a:xfrm>
            <a:prstGeom prst="rect">
              <a:avLst/>
            </a:prstGeom>
          </p:spPr>
        </p:pic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24367D7-18ED-42AF-8669-392B17931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530632"/>
              </p:ext>
            </p:extLst>
          </p:nvPr>
        </p:nvGraphicFramePr>
        <p:xfrm>
          <a:off x="874644" y="1815548"/>
          <a:ext cx="10719726" cy="481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0445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4E0767A-821D-4C06-9C5F-8D2816DB24E1}"/>
              </a:ext>
            </a:extLst>
          </p:cNvPr>
          <p:cNvSpPr txBox="1">
            <a:spLocks/>
          </p:cNvSpPr>
          <p:nvPr/>
        </p:nvSpPr>
        <p:spPr>
          <a:xfrm>
            <a:off x="-226569" y="-77117"/>
            <a:ext cx="11820939" cy="12059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Nova" panose="020B0504020202020204" pitchFamily="34" charset="0"/>
              </a:rPr>
              <a:t>Children’s Participation in Learning Activities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A39978-3F08-4CB0-B93D-FD48FC748C09}"/>
              </a:ext>
            </a:extLst>
          </p:cNvPr>
          <p:cNvGrpSpPr/>
          <p:nvPr/>
        </p:nvGrpSpPr>
        <p:grpSpPr>
          <a:xfrm>
            <a:off x="330509" y="34081"/>
            <a:ext cx="684561" cy="793339"/>
            <a:chOff x="7459096" y="2547738"/>
            <a:chExt cx="1282984" cy="16779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DC5E8E-52DC-4720-A52D-897F44FC0852}"/>
                </a:ext>
              </a:extLst>
            </p:cNvPr>
            <p:cNvSpPr/>
            <p:nvPr/>
          </p:nvSpPr>
          <p:spPr>
            <a:xfrm>
              <a:off x="7459096" y="2866428"/>
              <a:ext cx="1272264" cy="1359288"/>
            </a:xfrm>
            <a:prstGeom prst="rect">
              <a:avLst/>
            </a:prstGeom>
            <a:solidFill>
              <a:srgbClr val="8BB1E9"/>
            </a:solidFill>
            <a:ln>
              <a:solidFill>
                <a:srgbClr val="8BB1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91C0754-DDF5-4994-BD91-1EBD59C9C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69816" y="2547738"/>
              <a:ext cx="594299" cy="499211"/>
            </a:xfrm>
            <a:prstGeom prst="rect">
              <a:avLst/>
            </a:prstGeom>
            <a:effectLst>
              <a:outerShdw blurRad="977900" dir="21540000" sx="1000" sy="1000" algn="ctr" rotWithShape="0">
                <a:srgbClr val="000000"/>
              </a:outerShdw>
            </a:effectLst>
          </p:spPr>
        </p:pic>
        <p:pic>
          <p:nvPicPr>
            <p:cNvPr id="33" name="Picture 3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A075A7A-94ED-4BA1-BF94-D2044B743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816" y="2958456"/>
              <a:ext cx="1272264" cy="1045074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6A106B-AC74-4511-B6DC-976749C3B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13013"/>
              </p:ext>
            </p:extLst>
          </p:nvPr>
        </p:nvGraphicFramePr>
        <p:xfrm>
          <a:off x="1789043" y="2385392"/>
          <a:ext cx="8375373" cy="2941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064">
                  <a:extLst>
                    <a:ext uri="{9D8B030D-6E8A-4147-A177-3AD203B41FA5}">
                      <a16:colId xmlns:a16="http://schemas.microsoft.com/office/drawing/2014/main" val="3811118215"/>
                    </a:ext>
                  </a:extLst>
                </a:gridCol>
                <a:gridCol w="1802978">
                  <a:extLst>
                    <a:ext uri="{9D8B030D-6E8A-4147-A177-3AD203B41FA5}">
                      <a16:colId xmlns:a16="http://schemas.microsoft.com/office/drawing/2014/main" val="359445030"/>
                    </a:ext>
                  </a:extLst>
                </a:gridCol>
                <a:gridCol w="1844073">
                  <a:extLst>
                    <a:ext uri="{9D8B030D-6E8A-4147-A177-3AD203B41FA5}">
                      <a16:colId xmlns:a16="http://schemas.microsoft.com/office/drawing/2014/main" val="4281208203"/>
                    </a:ext>
                  </a:extLst>
                </a:gridCol>
                <a:gridCol w="1807258">
                  <a:extLst>
                    <a:ext uri="{9D8B030D-6E8A-4147-A177-3AD203B41FA5}">
                      <a16:colId xmlns:a16="http://schemas.microsoft.com/office/drawing/2014/main" val="3584059393"/>
                    </a:ext>
                  </a:extLst>
                </a:gridCol>
              </a:tblGrid>
              <a:tr h="34127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Caregivers’ Engagement in Learning Activities in past 15 days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004551"/>
                  </a:ext>
                </a:extLst>
              </a:tr>
              <a:tr h="15768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Child’s Gender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Played with child during last 15 days?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Read books or looked at picture books with child during last 15 days?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Told stories to child during last 15 days?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8162778"/>
                  </a:ext>
                </a:extLst>
              </a:tr>
              <a:tr h="341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Girl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579107"/>
                  </a:ext>
                </a:extLst>
              </a:tr>
              <a:tr h="341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Boy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48834460"/>
                  </a:ext>
                </a:extLst>
              </a:tr>
              <a:tr h="3412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63%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71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64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ce1a994c556e481b53a97acd7f79ff89">
  <xsd:schema xmlns:xsd="http://www.w3.org/2001/XMLSchema" xmlns:xs="http://www.w3.org/2001/XMLSchema" xmlns:p="http://schemas.microsoft.com/office/2006/metadata/properties" xmlns:ns3="0c867391-8214-4b58-86b3-de07547409f9" xmlns:ns4="fddef6a8-5936-4909-96e0-2ad7a6b1720b" targetNamespace="http://schemas.microsoft.com/office/2006/metadata/properties" ma:root="true" ma:fieldsID="5b29833d5476583654982908a6a17fb1" ns3:_="" ns4:_="">
    <xsd:import namespace="0c867391-8214-4b58-86b3-de07547409f9"/>
    <xsd:import namespace="fddef6a8-5936-4909-96e0-2ad7a6b172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04FDD2-A5F0-43DD-9012-20C7223660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EB41EE-495D-44B4-835E-95155295E48A}">
  <ds:schemaRefs>
    <ds:schemaRef ds:uri="http://schemas.openxmlformats.org/package/2006/metadata/core-properties"/>
    <ds:schemaRef ds:uri="0c867391-8214-4b58-86b3-de07547409f9"/>
    <ds:schemaRef ds:uri="http://schemas.microsoft.com/office/infopath/2007/PartnerControls"/>
    <ds:schemaRef ds:uri="fddef6a8-5936-4909-96e0-2ad7a6b1720b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21D600-0100-46F5-8E7B-AE0437CCB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7391-8214-4b58-86b3-de07547409f9"/>
    <ds:schemaRef ds:uri="fddef6a8-5936-4909-96e0-2ad7a6b17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901</Words>
  <Application>Microsoft Office PowerPoint</Application>
  <PresentationFormat>Widescreen</PresentationFormat>
  <Paragraphs>121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</vt:lpstr>
      <vt:lpstr>Arial Nova</vt:lpstr>
      <vt:lpstr>Calibri</vt:lpstr>
      <vt:lpstr>Calibri Light</vt:lpstr>
      <vt:lpstr>Interstate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Ayesha Tahir</dc:creator>
  <cp:lastModifiedBy>Hamza Sarfraz</cp:lastModifiedBy>
  <cp:revision>56</cp:revision>
  <cp:lastPrinted>2021-08-10T04:50:38Z</cp:lastPrinted>
  <dcterms:created xsi:type="dcterms:W3CDTF">2020-08-03T17:05:08Z</dcterms:created>
  <dcterms:modified xsi:type="dcterms:W3CDTF">2022-01-11T06:51:54Z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