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8"/>
  </p:notesMasterIdLst>
  <p:sldIdLst>
    <p:sldId id="256" r:id="rId2"/>
    <p:sldId id="291" r:id="rId3"/>
    <p:sldId id="257" r:id="rId4"/>
    <p:sldId id="258" r:id="rId5"/>
    <p:sldId id="259" r:id="rId6"/>
    <p:sldId id="260" r:id="rId7"/>
    <p:sldId id="287" r:id="rId8"/>
    <p:sldId id="277" r:id="rId9"/>
    <p:sldId id="261" r:id="rId10"/>
    <p:sldId id="281" r:id="rId11"/>
    <p:sldId id="282" r:id="rId12"/>
    <p:sldId id="286" r:id="rId13"/>
    <p:sldId id="262" r:id="rId14"/>
    <p:sldId id="289" r:id="rId15"/>
    <p:sldId id="294" r:id="rId16"/>
    <p:sldId id="288" r:id="rId17"/>
    <p:sldId id="263" r:id="rId18"/>
    <p:sldId id="264" r:id="rId19"/>
    <p:sldId id="279" r:id="rId20"/>
    <p:sldId id="275" r:id="rId21"/>
    <p:sldId id="280" r:id="rId22"/>
    <p:sldId id="265" r:id="rId23"/>
    <p:sldId id="283" r:id="rId24"/>
    <p:sldId id="266" r:id="rId25"/>
    <p:sldId id="285" r:id="rId26"/>
    <p:sldId id="267" r:id="rId27"/>
    <p:sldId id="268" r:id="rId28"/>
    <p:sldId id="269" r:id="rId29"/>
    <p:sldId id="270" r:id="rId30"/>
    <p:sldId id="292" r:id="rId31"/>
    <p:sldId id="271" r:id="rId32"/>
    <p:sldId id="293" r:id="rId33"/>
    <p:sldId id="272" r:id="rId34"/>
    <p:sldId id="273" r:id="rId35"/>
    <p:sldId id="274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18710-E289-47E7-B644-B49C9C4195A3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24258-832C-4ADB-B73C-E0292EA72D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486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24258-832C-4ADB-B73C-E0292EA72D32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659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E7B27-006D-4C46-B5D2-6D6D63D4E49C}" type="datetimeFigureOut">
              <a:rPr lang="en-IN" smtClean="0"/>
              <a:pPr/>
              <a:t>23-08-2012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5013D-B832-4F2E-A3B3-2AEF937B2CD7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n.lalit@gmail.com" TargetMode="External"/><Relationship Id="rId2" Type="http://schemas.openxmlformats.org/officeDocument/2006/relationships/hyperlink" Target="mailto:usnpss@sancharnet.i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51520" y="353853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alibri" pitchFamily="34" charset="0"/>
              </a:rPr>
              <a:t>Community driven models</a:t>
            </a:r>
            <a:endParaRPr kumimoji="0" lang="en-US" sz="24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1346"/>
            <a:ext cx="7704856" cy="5778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336011"/>
            <a:ext cx="8568952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alibri" pitchFamily="34" charset="0"/>
              </a:rPr>
              <a:t>Community participation and ownership of centres</a:t>
            </a:r>
          </a:p>
          <a:p>
            <a:pPr marL="0" marR="0" lvl="0" indent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The CBOs, </a:t>
            </a:r>
            <a:r>
              <a:rPr kumimoji="0" lang="en-GB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balwadi shikshikas </a:t>
            </a: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(pre-school teachers), focal point for community mobilization</a:t>
            </a:r>
          </a:p>
          <a:p>
            <a:pPr marL="0" marR="0" lvl="0" indent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200" dirty="0" smtClean="0">
                <a:latin typeface="Calibri" pitchFamily="34" charset="0"/>
                <a:cs typeface="Calibri" pitchFamily="34" charset="0"/>
              </a:rPr>
              <a:t>Selection of </a:t>
            </a:r>
            <a:r>
              <a:rPr lang="en-GB" sz="2200" i="1" dirty="0" smtClean="0">
                <a:latin typeface="Calibri" pitchFamily="34" charset="0"/>
                <a:cs typeface="Calibri" pitchFamily="34" charset="0"/>
              </a:rPr>
              <a:t>shikshikas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179388" marR="0" lvl="0" indent="-179388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The community itself had to come together to select the </a:t>
            </a:r>
            <a:r>
              <a:rPr kumimoji="0" lang="en-GB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shikshika</a:t>
            </a: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from the village</a:t>
            </a:r>
          </a:p>
          <a:p>
            <a:pPr marL="179388" marR="0" lvl="0" indent="-179388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Shikshikas</a:t>
            </a: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were, notably, not outsiders with formal background in education </a:t>
            </a: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9388" marR="0" lvl="0" indent="-179388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Training/orientations would expose them to play-based learning, and the ways of interacting with communities especially parents and women’s groups</a:t>
            </a: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9138" marR="0" lvl="1" indent="-358775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719138" algn="l"/>
              </a:tabLst>
            </a:pP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Explaining to them the balwadi programme</a:t>
            </a: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9138" marR="0" lvl="1" indent="-358775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719138" algn="l"/>
              </a:tabLst>
            </a:pP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Work with parents to ensure the children arrived at school clean </a:t>
            </a:r>
          </a:p>
          <a:p>
            <a:pPr marL="719138" marR="0" lvl="1" indent="-358775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719138" algn="l"/>
              </a:tabLst>
            </a:pPr>
            <a:r>
              <a:rPr lang="en-GB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iffin from home would be shared and eaten together by all children  </a:t>
            </a: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9138" marR="0" lvl="1" indent="-358775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719138" algn="l"/>
              </a:tabLst>
            </a:pPr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Children across caste lines sharing food </a:t>
            </a: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568952" cy="57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32656"/>
            <a:ext cx="37444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The balwadi teacher had to convene a village group to conduct the day-to-day management and oversight of the balwadis. </a:t>
            </a:r>
          </a:p>
          <a:p>
            <a:pPr marL="179388" lvl="0" indent="-17938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Representatives of all households in the village were brought together, whether they had children in the balwadi or not</a:t>
            </a: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179388" lvl="0" indent="-179388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 From the beginning, balwadis and women’s groups were seen as a product of the community and not just the USNPSS (for instance, the community itself had to provide or  build the room for the balwadi).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2776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95536" y="1139013"/>
            <a:ext cx="82089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The net effect of the process: </a:t>
            </a:r>
          </a:p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GB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sense of ownership by the community (in contrast to government interventions) and a first experience in coming together to achieve common goals as a village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Women started meeting and discussing issues related to education for their children and then subsequently they became involved in the everyday functioning, monitoring and maintenance of balwadis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The process laid the foundation for getting together, engaging in dialogue and taking decisions. The balwadi became “theirs”.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3528" y="1239940"/>
            <a:ext cx="864096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The “space” thus provided was used for some action in the village:</a:t>
            </a:r>
          </a:p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iscuss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issues that women were concerned about</a:t>
            </a:r>
          </a:p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atural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resources management, installing toilets, health and nutrition, alcoholism among men, activism against mining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g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overnment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cultivating pine in the forest etc. </a:t>
            </a:r>
          </a:p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By involving all the households (though the level of participation of all may not be the same), the rich and upper caste could not dominate</a:t>
            </a:r>
          </a:p>
          <a:p>
            <a:pPr marL="269875" lvl="0" indent="-269875" algn="just" fontAlgn="base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N</a:t>
            </a:r>
            <a:r>
              <a:rPr lang="en-US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egotiations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and discussions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were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time consuming but lead to a more stable and organic growth of community engagement in issues relating to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8" name="Picture 8" descr="SEED_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5100"/>
            <a:ext cx="4571999" cy="34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ti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8" y="3454894"/>
            <a:ext cx="4595728" cy="33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alit Pande\Desktop\shau.kande.suraikh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4" y="-17467"/>
            <a:ext cx="4571999" cy="34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843951"/>
            <a:ext cx="784887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Why do we need community-driven models?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60363" lvl="0" indent="-360363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General feeling that high level changes </a:t>
            </a: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in policy and huge investments have not produced commensurate results 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360363" lvl="0" indent="-360363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ense </a:t>
            </a: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of cynicism and alienation at the local level</a:t>
            </a:r>
          </a:p>
          <a:p>
            <a:pPr marL="360363" lvl="0" indent="-360363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L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ack </a:t>
            </a: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of space and engagement between community and policy 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makers </a:t>
            </a:r>
            <a:endParaRPr lang="en-US"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60363" lvl="0" indent="-360363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Academia seemed largely irrelevant in villages.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982177"/>
            <a:ext cx="835292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Role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of USNPSS:</a:t>
            </a:r>
          </a:p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Act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as a facilitator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9625" lvl="1" indent="-352425" algn="just" eaLnBrk="0" fontAlgn="base" hangingPunct="0">
              <a:spcBef>
                <a:spcPts val="6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By reinforcing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norms of equality and inclusion through debate and negotiation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9625" lvl="1" indent="-352425" algn="just" eaLnBrk="0" fontAlgn="base" hangingPunct="0">
              <a:spcBef>
                <a:spcPts val="6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By building networks across villages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9625" lvl="1" indent="-352425" algn="just" eaLnBrk="0" fontAlgn="base" hangingPunct="0">
              <a:spcBef>
                <a:spcPts val="6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Supporting each other through conflict and confrontation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9625" lvl="1" indent="-352425" algn="just" eaLnBrk="0" fontAlgn="base" hangingPunct="0">
              <a:spcBef>
                <a:spcPts val="6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Inputs of training and funds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ct val="0"/>
              </a:spcAft>
            </a:pP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All this was empowering for the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community.</a:t>
            </a:r>
          </a:p>
          <a:p>
            <a:pPr lvl="0" algn="just" eaLnBrk="0" fontAlgn="base" hangingPunct="0">
              <a:spcBef>
                <a:spcPts val="600"/>
              </a:spcBef>
              <a:spcAft>
                <a:spcPct val="0"/>
              </a:spcAf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Also initiated programmes for older children e.g. evening centres, environmental education in schools, adolescent education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23528" y="1052736"/>
            <a:ext cx="856895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This is not to say that the balwadi per se led to the empowerment of the women in the community, but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rather, the engagement of communities in an intervention like the balwadi with real involvement and bottom-up organization allowed capacity building for a variety of self-determined collective activities 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GB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process led to a profound social change in the status of women in society, including their status in their own homes, communities and their own self-image. </a:t>
            </a:r>
          </a:p>
          <a:p>
            <a:pPr marL="269875" marR="0" lvl="0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Women were now discussing various issues including political empowerment by active roles in the gram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sabha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and gram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panchayat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794"/>
            <a:ext cx="9144000" cy="62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3528" y="692696"/>
            <a:ext cx="8496944" cy="58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Some benefits of community learning through relationships and networking: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an efficient way to help multiple villages at once</a:t>
            </a: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replication occurring through “1000 flowers blooming” model rather than deliberate dissemination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different tactics among participants can inspire questioning and open new perspectives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 way to construct new identities or break down old ones (e.g. caste, patriarchy)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indent="-2698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requires enough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time for mutual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understanding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 trust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69875" indent="-2698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needs shared values (culture, language)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and a commitment for change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69875" marR="0" lvl="0" indent="-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Regardless of aims, community learning is a key approach, whether the issue is climate change, literacy, health, political conflict etc.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67544" y="1081917"/>
            <a:ext cx="8064896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Role of others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(outside community network and USNPSS):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Expertise and funds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but engagement is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brief---confined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to the project </a:t>
            </a:r>
          </a:p>
          <a:p>
            <a:pPr marL="360363" lvl="0" indent="-360363" algn="just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provision of funds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or professional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expertise on education or development issues does not necessarily lead to commitment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and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action</a:t>
            </a:r>
          </a:p>
          <a:p>
            <a:pPr marL="817563" lvl="1" indent="-360363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or learning by community</a:t>
            </a:r>
          </a:p>
          <a:p>
            <a:pPr marL="360363" indent="-360363" algn="just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 process should allow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enough time for mutual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understanding and building of trust: shared values (also culture? language?)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51520" y="1700808"/>
            <a:ext cx="856895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For USNPSS, legitimacy with both outsiders and locals has been a key achievement along with staffing with local/unusual people.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49263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Community needs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and response from USNPSS are tightly linked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49263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mpathy and sympathy are part of the way of working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49263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here is solid intellectual content but there is also emotional connect that encourages personal growth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49263" marR="0" lvl="0" indent="-2698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Scale seems to be a by-product, not a goal</a:t>
            </a:r>
          </a:p>
          <a:p>
            <a:pPr marL="179388"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lang="en-US" sz="240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 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51520" y="652046"/>
            <a:ext cx="8568952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Bridging the communications gap between village and government by virtue of an ability to communicate with both in their own languages. This does not mean translations in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Pahari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(the local dialect)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Hindi or English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The gap which we appear to be bridging is a whole way of thinking and action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An organization which is not completely village based, not an expert outsider “doing development”…….but one that connects the two.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Perhaps an ngo (for lack of a better word)…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59024" y="1130188"/>
            <a:ext cx="8461448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Calibri" pitchFamily="34" charset="0"/>
              </a:rPr>
              <a:t>The role of NGOs perhaps calls for a clearer identity: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360363" indent="-360363" algn="just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2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NGOs dependent on Government or major donors, foreign and Indian, for funds. </a:t>
            </a:r>
            <a:endParaRPr lang="en-US" sz="2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Very few of them are presently working on the basis of demands raised by communities or on their own experiences in working with them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They are less expensive to run than Government departments is  obvious- they cannot afford to pay the staff at the same scales as Government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They are possibly more effective in their small scale and limited outreach.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173417"/>
            <a:ext cx="835292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What Community involvement is not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Top-down replication e.g. one theme being implemented by several NGOs (contractors)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Village committees (fights for power and distribution of money),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Research 'extension' (like agricultural extension etc.).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village community not a romantic concept, deeply  stratified</a:t>
            </a: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Important to take people as they are and build around it, not as we ‘expect‘ people should be.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484784"/>
            <a:ext cx="79928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But do they really serve a useful purpose other than </a:t>
            </a:r>
          </a:p>
          <a:p>
            <a:pPr marL="800100" lvl="1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providing part time low paid employment to some people </a:t>
            </a:r>
          </a:p>
          <a:p>
            <a:pPr marL="800100" lvl="1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“agitations” or “protesting” against Government failures in the implementation of its own programmes. </a:t>
            </a:r>
            <a:endParaRPr lang="en-US" sz="220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And yet in the existing state of affairs, it would clearly be a mistake to apply the usual economic criteria in their evaluation, </a:t>
            </a:r>
            <a:endParaRPr lang="en-US" sz="220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800100" lvl="1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whether positively in respect of their cheapness </a:t>
            </a:r>
            <a:endParaRPr lang="en-US" sz="220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800100" lvl="1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or negatively in respect of the small scale of their achievements.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560294"/>
            <a:ext cx="856895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What some NGOs have clearly demonstrated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 people-oriented approach to problem solving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same programmes, which, through government channels, often have to be counted as failures.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success in motivating people to act for the common good </a:t>
            </a:r>
          </a:p>
          <a:p>
            <a:pPr marL="800100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counts far more than the material achievements themselves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979488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as the people gain confidence in their collective abilities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979488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affirm their community solidarity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979488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and feel the road is open for further action.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 view is entirely consistent with the concept of human development.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" y="116632"/>
            <a:ext cx="883298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23528" y="1469976"/>
            <a:ext cx="8496944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It is not that they do not face hostility or come up against formidable road blocks.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By contrast, the attitude of government departments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 their manner of implementation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are aggravating peasant apathy and leading to cynicism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most dangerous social symptom especially for a poor country like ours.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3528" y="420633"/>
            <a:ext cx="8424936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Civil society organizations and their contribution to intellectual thought: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Over the last decade or two it is becoming increasingly clear that it is the civil society organizations which are raising ferment in society with new ideas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Academic institutions, which should normally be the center of such activities, seem to have acquired  some other role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Very difficult for the state as well as academicians to accept the ideas being generated from outside their own circles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This observation is of great importance because the well-being of a society depends on the generation of honest ideas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 emphasize the word honest because intellectual corruption can be far more debilitating for society than financial corruption.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1520" y="1372127"/>
            <a:ext cx="864096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And finally, where do we stand now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9138" marR="0" lvl="0" indent="-3587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With the universalization of education and  ECCE</a:t>
            </a:r>
          </a:p>
          <a:p>
            <a:pPr marL="719138" marR="0" lvl="0" indent="-3587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Doubts about ngos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9138" marR="0" lvl="0" indent="-3587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State being the major and the only implementer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9138" marR="0" lvl="0" indent="-3587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Everyone is trying to ‘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change the world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’ with ONE solution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9138" marR="0" lvl="0" indent="-3587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Limiting the space for the generation of new ideas, innovative approaches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9138" marR="0" lvl="0" indent="-35877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Leading to the end for people like us…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1048"/>
            <a:ext cx="8229600" cy="2592288"/>
          </a:xfrm>
        </p:spPr>
        <p:txBody>
          <a:bodyPr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Lalit Pande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200" dirty="0" smtClean="0"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Uttarakhand Seva Nidhi Paryavaran Shiksha Sansthan</a:t>
            </a:r>
            <a:br>
              <a:rPr lang="en-US" sz="2200" dirty="0" smtClean="0"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200" dirty="0" err="1" smtClean="0"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Jakhan</a:t>
            </a:r>
            <a:r>
              <a:rPr lang="en-US" sz="2200" dirty="0" smtClean="0"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Devi, Mall Road, Almora, Uttarakhand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latin typeface="Arial Narrow" pitchFamily="34" charset="0"/>
              </a:rPr>
              <a:t>Tel : +91-5962-234430</a:t>
            </a:r>
            <a:br>
              <a:rPr lang="en-US" sz="2000" dirty="0" smtClean="0">
                <a:latin typeface="Arial Narrow" pitchFamily="34" charset="0"/>
              </a:rPr>
            </a:br>
            <a:r>
              <a:rPr lang="en-US" sz="2000" dirty="0" smtClean="0">
                <a:latin typeface="Arial Narrow" pitchFamily="34" charset="0"/>
              </a:rPr>
              <a:t>Fax : +91-5962-231100</a:t>
            </a:r>
            <a:br>
              <a:rPr lang="en-US" sz="2000" dirty="0" smtClean="0">
                <a:latin typeface="Arial Narrow" pitchFamily="34" charset="0"/>
              </a:rPr>
            </a:br>
            <a:r>
              <a:rPr lang="en-US" sz="2000" dirty="0" smtClean="0">
                <a:latin typeface="Arial Narrow" pitchFamily="34" charset="0"/>
              </a:rPr>
              <a:t>e-mail: </a:t>
            </a:r>
            <a:r>
              <a:rPr lang="en-US" sz="2000" dirty="0" smtClean="0">
                <a:latin typeface="Arial Narrow" pitchFamily="34" charset="0"/>
                <a:hlinkClick r:id="rId2"/>
              </a:rPr>
              <a:t>usnpss@sancharnet.in</a:t>
            </a:r>
            <a:r>
              <a:rPr lang="en-US" sz="2000" dirty="0" smtClean="0">
                <a:latin typeface="Arial Narrow" pitchFamily="34" charset="0"/>
              </a:rPr>
              <a:t>; </a:t>
            </a:r>
            <a:r>
              <a:rPr lang="en-US" sz="2000" dirty="0" smtClean="0">
                <a:latin typeface="Arial Narrow" pitchFamily="34" charset="0"/>
                <a:hlinkClick r:id="rId3"/>
              </a:rPr>
              <a:t>an.lalit@gmail.com</a:t>
            </a:r>
            <a:r>
              <a:rPr lang="en-US" sz="2000" dirty="0" smtClean="0">
                <a:latin typeface="Arial Narrow" pitchFamily="34" charset="0"/>
              </a:rPr>
              <a:t> </a:t>
            </a:r>
            <a:br>
              <a:rPr lang="en-US" sz="2000" dirty="0" smtClean="0">
                <a:latin typeface="Arial Narrow" pitchFamily="34" charset="0"/>
              </a:rPr>
            </a:br>
            <a:r>
              <a:rPr lang="en-US" sz="2000" dirty="0" smtClean="0">
                <a:latin typeface="Arial Narrow" pitchFamily="34" charset="0"/>
              </a:rPr>
              <a:t>url: http://www.ueec.org.in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7" y="1052736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 You</a:t>
            </a:r>
            <a:endParaRPr lang="en-IN" sz="4800" b="1" dirty="0">
              <a:solidFill>
                <a:srgbClr val="66003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2924944"/>
            <a:ext cx="19127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Presented by</a:t>
            </a:r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620689"/>
            <a:ext cx="4608513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3528" y="1671753"/>
            <a:ext cx="8424936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Why education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 pitchFamily="34" charset="0"/>
              <a:cs typeface="Calibri" pitchFamily="34" charset="0"/>
            </a:endParaRPr>
          </a:p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ducation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 key process involving and engaging the whole community rather than just catering to a few individuals </a:t>
            </a:r>
          </a:p>
          <a:p>
            <a:pPr marL="269875" indent="-269875" algn="just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2200" dirty="0">
                <a:latin typeface="Calibri" pitchFamily="34" charset="0"/>
                <a:ea typeface="Calibri" pitchFamily="34" charset="0"/>
                <a:cs typeface="Calibri" pitchFamily="34" charset="0"/>
              </a:rPr>
              <a:t>Education is non-conflicting unlike income generating projects which benefit a few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269875" indent="-269875" algn="just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 mix of practical work and classroom learning---- action and learning are inextricably linked </a:t>
            </a:r>
          </a:p>
          <a:p>
            <a:pPr marL="269875" marR="0" lvl="0" indent="-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Learning without action is theoretical rote learning and action without learning is not sustainable 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51520" y="1412776"/>
            <a:ext cx="856895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B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ackground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To start with the core group leadership must be of impeccable character, with no personal interest or hidden agenda. understanding, patience and humility are required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Early 1990s was also a time when a great deal of thought was going into primary education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National educational policy 1986 and Supreme court orders re environmental education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Government was proactive about supporting ngos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512" y="896526"/>
            <a:ext cx="864096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How did we proceed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Go out and meet local people and listen to them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Find out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what is it that people want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what can they do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who are they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can they be trusted?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Start small. Small is beautiful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 our case, the people, specially women, wanted an educational and care centre for their children.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4643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67544" y="483930"/>
            <a:ext cx="79928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Why balwadis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or pre-school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Calibri" pitchFamily="34" charset="0"/>
              </a:rPr>
              <a:t>education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L="342900" lvl="0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Remote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and difficult of access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villages,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two decades ago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no educational facilities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Male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migration to the cities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Women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left behind in the village with children and elderly people: sharing multiple responsibilities</a:t>
            </a:r>
          </a:p>
          <a:p>
            <a:pPr marL="342900" lvl="0" indent="-34290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Pre-primary education was acceptable to the Government for financial support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Whilst the need for and usefulness of early childhood activities is well accepted and researched by educationists, the need and usefulness of community engagement is less clear.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1730</Words>
  <Application>Microsoft Office PowerPoint</Application>
  <PresentationFormat>On-screen Show (4:3)</PresentationFormat>
  <Paragraphs>146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Lalit Pande Uttarakhand Seva Nidhi Paryavaran Shiksha Sansthan Jakhan Devi, Mall Road, Almora, Uttarakhand  Tel : +91-5962-234430 Fax : +91-5962-231100 e-mail: usnpss@sancharnet.in; an.lalit@gmail.com  url: http://www.ueec.org.in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UEEC</dc:creator>
  <cp:lastModifiedBy>Lalit Pande</cp:lastModifiedBy>
  <cp:revision>56</cp:revision>
  <dcterms:created xsi:type="dcterms:W3CDTF">2012-08-14T05:19:51Z</dcterms:created>
  <dcterms:modified xsi:type="dcterms:W3CDTF">2012-08-23T10:32:48Z</dcterms:modified>
</cp:coreProperties>
</file>